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Light" charset="1" panose="00000400000000000000"/>
      <p:regular r:id="rId16"/>
    </p:embeddedFont>
    <p:embeddedFont>
      <p:font typeface="Roboto" charset="1" panose="02000000000000000000"/>
      <p:regular r:id="rId17"/>
    </p:embeddedFont>
    <p:embeddedFont>
      <p:font typeface="Roboto Bold" charset="1" panose="02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3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2" Target="https://gamma.app/?utm_source=made-with-gamma" TargetMode="External" Type="http://schemas.openxmlformats.org/officeDocument/2006/relationships/hyperlink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3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3288209"/>
            <a:ext cx="9445526" cy="184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API &amp; Kafka: The Digital Highway of Modern Apps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5466309"/>
            <a:ext cx="9445526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Buckle up for an exciting journey through the world of APIs and Kafka! We're about to discover how modern applications talk to each other in the most fascinating ways.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72430" y="630734"/>
            <a:ext cx="9685139" cy="162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Your Journey Ahead: Building the Next Big Thing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67667" y="2624137"/>
            <a:ext cx="4727525" cy="2262336"/>
            <a:chOff x="0" y="0"/>
            <a:chExt cx="6303367" cy="30164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6290818" cy="3003804"/>
            </a:xfrm>
            <a:custGeom>
              <a:avLst/>
              <a:gdLst/>
              <a:ahLst/>
              <a:cxnLst/>
              <a:rect r="r" b="b" t="t" l="l"/>
              <a:pathLst>
                <a:path h="3003804" w="6290818">
                  <a:moveTo>
                    <a:pt x="0" y="139573"/>
                  </a:moveTo>
                  <a:cubicBezTo>
                    <a:pt x="0" y="62484"/>
                    <a:pt x="62611" y="0"/>
                    <a:pt x="139954" y="0"/>
                  </a:cubicBezTo>
                  <a:lnTo>
                    <a:pt x="6150864" y="0"/>
                  </a:lnTo>
                  <a:cubicBezTo>
                    <a:pt x="6228080" y="0"/>
                    <a:pt x="6290818" y="62484"/>
                    <a:pt x="6290818" y="139573"/>
                  </a:cubicBezTo>
                  <a:lnTo>
                    <a:pt x="6290818" y="2864104"/>
                  </a:lnTo>
                  <a:cubicBezTo>
                    <a:pt x="6290818" y="2941193"/>
                    <a:pt x="6228207" y="3003677"/>
                    <a:pt x="6150864" y="3003677"/>
                  </a:cubicBezTo>
                  <a:lnTo>
                    <a:pt x="139954" y="3003677"/>
                  </a:lnTo>
                  <a:cubicBezTo>
                    <a:pt x="62611" y="3003804"/>
                    <a:pt x="0" y="2941193"/>
                    <a:pt x="0" y="2864104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03518" cy="3016504"/>
            </a:xfrm>
            <a:custGeom>
              <a:avLst/>
              <a:gdLst/>
              <a:ahLst/>
              <a:cxnLst/>
              <a:rect r="r" b="b" t="t" l="l"/>
              <a:pathLst>
                <a:path h="3016504" w="6303518">
                  <a:moveTo>
                    <a:pt x="0" y="145923"/>
                  </a:moveTo>
                  <a:cubicBezTo>
                    <a:pt x="0" y="65278"/>
                    <a:pt x="65532" y="0"/>
                    <a:pt x="146304" y="0"/>
                  </a:cubicBezTo>
                  <a:lnTo>
                    <a:pt x="6157214" y="0"/>
                  </a:lnTo>
                  <a:lnTo>
                    <a:pt x="6157214" y="6350"/>
                  </a:lnTo>
                  <a:lnTo>
                    <a:pt x="6157214" y="0"/>
                  </a:lnTo>
                  <a:cubicBezTo>
                    <a:pt x="6237986" y="0"/>
                    <a:pt x="6303518" y="65278"/>
                    <a:pt x="6303518" y="145923"/>
                  </a:cubicBezTo>
                  <a:lnTo>
                    <a:pt x="6297168" y="145923"/>
                  </a:lnTo>
                  <a:lnTo>
                    <a:pt x="6303518" y="145923"/>
                  </a:lnTo>
                  <a:lnTo>
                    <a:pt x="6303518" y="2870454"/>
                  </a:lnTo>
                  <a:lnTo>
                    <a:pt x="6297168" y="2870454"/>
                  </a:lnTo>
                  <a:lnTo>
                    <a:pt x="6303518" y="2870454"/>
                  </a:lnTo>
                  <a:cubicBezTo>
                    <a:pt x="6303518" y="2951099"/>
                    <a:pt x="6237986" y="3016377"/>
                    <a:pt x="6157214" y="3016377"/>
                  </a:cubicBezTo>
                  <a:lnTo>
                    <a:pt x="6157214" y="3010027"/>
                  </a:lnTo>
                  <a:lnTo>
                    <a:pt x="6157214" y="3016377"/>
                  </a:lnTo>
                  <a:lnTo>
                    <a:pt x="146304" y="3016377"/>
                  </a:lnTo>
                  <a:lnTo>
                    <a:pt x="146304" y="3010027"/>
                  </a:lnTo>
                  <a:lnTo>
                    <a:pt x="146304" y="3016377"/>
                  </a:lnTo>
                  <a:cubicBezTo>
                    <a:pt x="65532" y="3016504"/>
                    <a:pt x="0" y="2951099"/>
                    <a:pt x="0" y="2870454"/>
                  </a:cubicBezTo>
                  <a:lnTo>
                    <a:pt x="0" y="145923"/>
                  </a:lnTo>
                  <a:lnTo>
                    <a:pt x="6350" y="145923"/>
                  </a:lnTo>
                  <a:lnTo>
                    <a:pt x="0" y="145923"/>
                  </a:lnTo>
                  <a:moveTo>
                    <a:pt x="12700" y="145923"/>
                  </a:moveTo>
                  <a:lnTo>
                    <a:pt x="12700" y="2870454"/>
                  </a:lnTo>
                  <a:lnTo>
                    <a:pt x="6350" y="2870454"/>
                  </a:lnTo>
                  <a:lnTo>
                    <a:pt x="12700" y="2870454"/>
                  </a:lnTo>
                  <a:cubicBezTo>
                    <a:pt x="12700" y="2943987"/>
                    <a:pt x="72517" y="3003677"/>
                    <a:pt x="146304" y="3003677"/>
                  </a:cubicBezTo>
                  <a:lnTo>
                    <a:pt x="6157214" y="3003677"/>
                  </a:lnTo>
                  <a:cubicBezTo>
                    <a:pt x="6231001" y="3003677"/>
                    <a:pt x="6290818" y="2943987"/>
                    <a:pt x="6290818" y="2870454"/>
                  </a:cubicBezTo>
                  <a:lnTo>
                    <a:pt x="6290818" y="145923"/>
                  </a:lnTo>
                  <a:cubicBezTo>
                    <a:pt x="6290691" y="72390"/>
                    <a:pt x="6230874" y="12700"/>
                    <a:pt x="6157087" y="12700"/>
                  </a:cubicBezTo>
                  <a:lnTo>
                    <a:pt x="146304" y="12700"/>
                  </a:lnTo>
                  <a:lnTo>
                    <a:pt x="146304" y="6350"/>
                  </a:lnTo>
                  <a:lnTo>
                    <a:pt x="146304" y="12700"/>
                  </a:lnTo>
                  <a:cubicBezTo>
                    <a:pt x="72517" y="12700"/>
                    <a:pt x="12700" y="72390"/>
                    <a:pt x="12700" y="145923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31094" y="2849464"/>
            <a:ext cx="3116015" cy="427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Start Small </a:t>
            </a:r>
            <a:r>
              <a:rPr lang="en-US" sz="243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1094" y="3331220"/>
            <a:ext cx="4200674" cy="1291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Build simple APIs for your projects. Even a basic weather app teaches you valuable concepts!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834806" y="2624137"/>
            <a:ext cx="4727525" cy="2262336"/>
            <a:chOff x="0" y="0"/>
            <a:chExt cx="6303367" cy="30164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6290818" cy="3003804"/>
            </a:xfrm>
            <a:custGeom>
              <a:avLst/>
              <a:gdLst/>
              <a:ahLst/>
              <a:cxnLst/>
              <a:rect r="r" b="b" t="t" l="l"/>
              <a:pathLst>
                <a:path h="3003804" w="6290818">
                  <a:moveTo>
                    <a:pt x="0" y="139573"/>
                  </a:moveTo>
                  <a:cubicBezTo>
                    <a:pt x="0" y="62484"/>
                    <a:pt x="62611" y="0"/>
                    <a:pt x="139954" y="0"/>
                  </a:cubicBezTo>
                  <a:lnTo>
                    <a:pt x="6150864" y="0"/>
                  </a:lnTo>
                  <a:cubicBezTo>
                    <a:pt x="6228080" y="0"/>
                    <a:pt x="6290818" y="62484"/>
                    <a:pt x="6290818" y="139573"/>
                  </a:cubicBezTo>
                  <a:lnTo>
                    <a:pt x="6290818" y="2864104"/>
                  </a:lnTo>
                  <a:cubicBezTo>
                    <a:pt x="6290818" y="2941193"/>
                    <a:pt x="6228207" y="3003677"/>
                    <a:pt x="6150864" y="3003677"/>
                  </a:cubicBezTo>
                  <a:lnTo>
                    <a:pt x="139954" y="3003677"/>
                  </a:lnTo>
                  <a:cubicBezTo>
                    <a:pt x="62611" y="3003804"/>
                    <a:pt x="0" y="2941193"/>
                    <a:pt x="0" y="2864104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03518" cy="3016504"/>
            </a:xfrm>
            <a:custGeom>
              <a:avLst/>
              <a:gdLst/>
              <a:ahLst/>
              <a:cxnLst/>
              <a:rect r="r" b="b" t="t" l="l"/>
              <a:pathLst>
                <a:path h="3016504" w="6303518">
                  <a:moveTo>
                    <a:pt x="0" y="145923"/>
                  </a:moveTo>
                  <a:cubicBezTo>
                    <a:pt x="0" y="65278"/>
                    <a:pt x="65532" y="0"/>
                    <a:pt x="146304" y="0"/>
                  </a:cubicBezTo>
                  <a:lnTo>
                    <a:pt x="6157214" y="0"/>
                  </a:lnTo>
                  <a:lnTo>
                    <a:pt x="6157214" y="6350"/>
                  </a:lnTo>
                  <a:lnTo>
                    <a:pt x="6157214" y="0"/>
                  </a:lnTo>
                  <a:cubicBezTo>
                    <a:pt x="6237986" y="0"/>
                    <a:pt x="6303518" y="65278"/>
                    <a:pt x="6303518" y="145923"/>
                  </a:cubicBezTo>
                  <a:lnTo>
                    <a:pt x="6297168" y="145923"/>
                  </a:lnTo>
                  <a:lnTo>
                    <a:pt x="6303518" y="145923"/>
                  </a:lnTo>
                  <a:lnTo>
                    <a:pt x="6303518" y="2870454"/>
                  </a:lnTo>
                  <a:lnTo>
                    <a:pt x="6297168" y="2870454"/>
                  </a:lnTo>
                  <a:lnTo>
                    <a:pt x="6303518" y="2870454"/>
                  </a:lnTo>
                  <a:cubicBezTo>
                    <a:pt x="6303518" y="2951099"/>
                    <a:pt x="6237986" y="3016377"/>
                    <a:pt x="6157214" y="3016377"/>
                  </a:cubicBezTo>
                  <a:lnTo>
                    <a:pt x="6157214" y="3010027"/>
                  </a:lnTo>
                  <a:lnTo>
                    <a:pt x="6157214" y="3016377"/>
                  </a:lnTo>
                  <a:lnTo>
                    <a:pt x="146304" y="3016377"/>
                  </a:lnTo>
                  <a:lnTo>
                    <a:pt x="146304" y="3010027"/>
                  </a:lnTo>
                  <a:lnTo>
                    <a:pt x="146304" y="3016377"/>
                  </a:lnTo>
                  <a:cubicBezTo>
                    <a:pt x="65532" y="3016504"/>
                    <a:pt x="0" y="2951099"/>
                    <a:pt x="0" y="2870454"/>
                  </a:cubicBezTo>
                  <a:lnTo>
                    <a:pt x="0" y="145923"/>
                  </a:lnTo>
                  <a:lnTo>
                    <a:pt x="6350" y="145923"/>
                  </a:lnTo>
                  <a:lnTo>
                    <a:pt x="0" y="145923"/>
                  </a:lnTo>
                  <a:moveTo>
                    <a:pt x="12700" y="145923"/>
                  </a:moveTo>
                  <a:lnTo>
                    <a:pt x="12700" y="2870454"/>
                  </a:lnTo>
                  <a:lnTo>
                    <a:pt x="6350" y="2870454"/>
                  </a:lnTo>
                  <a:lnTo>
                    <a:pt x="12700" y="2870454"/>
                  </a:lnTo>
                  <a:cubicBezTo>
                    <a:pt x="12700" y="2943987"/>
                    <a:pt x="72517" y="3003677"/>
                    <a:pt x="146304" y="3003677"/>
                  </a:cubicBezTo>
                  <a:lnTo>
                    <a:pt x="6157214" y="3003677"/>
                  </a:lnTo>
                  <a:cubicBezTo>
                    <a:pt x="6231001" y="3003677"/>
                    <a:pt x="6290818" y="2943987"/>
                    <a:pt x="6290818" y="2870454"/>
                  </a:cubicBezTo>
                  <a:lnTo>
                    <a:pt x="6290818" y="145923"/>
                  </a:lnTo>
                  <a:cubicBezTo>
                    <a:pt x="6290691" y="72390"/>
                    <a:pt x="6230874" y="12700"/>
                    <a:pt x="6157087" y="12700"/>
                  </a:cubicBezTo>
                  <a:lnTo>
                    <a:pt x="146304" y="12700"/>
                  </a:lnTo>
                  <a:lnTo>
                    <a:pt x="146304" y="6350"/>
                  </a:lnTo>
                  <a:lnTo>
                    <a:pt x="146304" y="12700"/>
                  </a:lnTo>
                  <a:cubicBezTo>
                    <a:pt x="72517" y="12700"/>
                    <a:pt x="12700" y="72390"/>
                    <a:pt x="12700" y="145923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098232" y="2849464"/>
            <a:ext cx="4072086" cy="427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Practice Real Scenarios </a:t>
            </a:r>
            <a:r>
              <a:rPr lang="en-US" sz="243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💪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98232" y="3331220"/>
            <a:ext cx="4200674" cy="1291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Try creating a mini food delivery system or chat application using APIs and message queues.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67667" y="5126088"/>
            <a:ext cx="9694664" cy="1863477"/>
            <a:chOff x="0" y="0"/>
            <a:chExt cx="12926218" cy="248463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12913614" cy="2471928"/>
            </a:xfrm>
            <a:custGeom>
              <a:avLst/>
              <a:gdLst/>
              <a:ahLst/>
              <a:cxnLst/>
              <a:rect r="r" b="b" t="t" l="l"/>
              <a:pathLst>
                <a:path h="2471928" w="12913614">
                  <a:moveTo>
                    <a:pt x="0" y="139573"/>
                  </a:moveTo>
                  <a:cubicBezTo>
                    <a:pt x="0" y="62484"/>
                    <a:pt x="62738" y="0"/>
                    <a:pt x="140208" y="0"/>
                  </a:cubicBezTo>
                  <a:lnTo>
                    <a:pt x="12773406" y="0"/>
                  </a:lnTo>
                  <a:cubicBezTo>
                    <a:pt x="12850876" y="0"/>
                    <a:pt x="12913614" y="62484"/>
                    <a:pt x="12913614" y="139573"/>
                  </a:cubicBezTo>
                  <a:lnTo>
                    <a:pt x="12913614" y="2332355"/>
                  </a:lnTo>
                  <a:cubicBezTo>
                    <a:pt x="12913614" y="2409444"/>
                    <a:pt x="12850876" y="2471928"/>
                    <a:pt x="12773406" y="2471928"/>
                  </a:cubicBezTo>
                  <a:lnTo>
                    <a:pt x="140208" y="2471928"/>
                  </a:lnTo>
                  <a:cubicBezTo>
                    <a:pt x="62738" y="2471928"/>
                    <a:pt x="0" y="2409444"/>
                    <a:pt x="0" y="2332355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926314" cy="2484628"/>
            </a:xfrm>
            <a:custGeom>
              <a:avLst/>
              <a:gdLst/>
              <a:ahLst/>
              <a:cxnLst/>
              <a:rect r="r" b="b" t="t" l="l"/>
              <a:pathLst>
                <a:path h="2484628" w="12926314">
                  <a:moveTo>
                    <a:pt x="0" y="145923"/>
                  </a:moveTo>
                  <a:cubicBezTo>
                    <a:pt x="0" y="65278"/>
                    <a:pt x="65659" y="0"/>
                    <a:pt x="146558" y="0"/>
                  </a:cubicBezTo>
                  <a:lnTo>
                    <a:pt x="12779756" y="0"/>
                  </a:lnTo>
                  <a:lnTo>
                    <a:pt x="12779756" y="6350"/>
                  </a:lnTo>
                  <a:lnTo>
                    <a:pt x="12779756" y="0"/>
                  </a:lnTo>
                  <a:cubicBezTo>
                    <a:pt x="12860655" y="0"/>
                    <a:pt x="12926314" y="65278"/>
                    <a:pt x="12926314" y="145923"/>
                  </a:cubicBezTo>
                  <a:lnTo>
                    <a:pt x="12919964" y="145923"/>
                  </a:lnTo>
                  <a:lnTo>
                    <a:pt x="12926314" y="145923"/>
                  </a:lnTo>
                  <a:lnTo>
                    <a:pt x="12926314" y="2338705"/>
                  </a:lnTo>
                  <a:lnTo>
                    <a:pt x="12919964" y="2338705"/>
                  </a:lnTo>
                  <a:lnTo>
                    <a:pt x="12926314" y="2338705"/>
                  </a:lnTo>
                  <a:cubicBezTo>
                    <a:pt x="12926314" y="2419350"/>
                    <a:pt x="12860655" y="2484628"/>
                    <a:pt x="12779756" y="2484628"/>
                  </a:cubicBezTo>
                  <a:lnTo>
                    <a:pt x="12779756" y="2478278"/>
                  </a:lnTo>
                  <a:lnTo>
                    <a:pt x="12779756" y="2484628"/>
                  </a:lnTo>
                  <a:lnTo>
                    <a:pt x="146558" y="2484628"/>
                  </a:lnTo>
                  <a:lnTo>
                    <a:pt x="146558" y="2478278"/>
                  </a:lnTo>
                  <a:lnTo>
                    <a:pt x="146558" y="2484628"/>
                  </a:lnTo>
                  <a:cubicBezTo>
                    <a:pt x="65659" y="2484628"/>
                    <a:pt x="0" y="2419350"/>
                    <a:pt x="0" y="2338705"/>
                  </a:cubicBezTo>
                  <a:lnTo>
                    <a:pt x="0" y="145923"/>
                  </a:lnTo>
                  <a:lnTo>
                    <a:pt x="6350" y="145923"/>
                  </a:lnTo>
                  <a:lnTo>
                    <a:pt x="0" y="145923"/>
                  </a:lnTo>
                  <a:moveTo>
                    <a:pt x="12700" y="145923"/>
                  </a:moveTo>
                  <a:lnTo>
                    <a:pt x="12700" y="2338705"/>
                  </a:lnTo>
                  <a:lnTo>
                    <a:pt x="6350" y="2338705"/>
                  </a:lnTo>
                  <a:lnTo>
                    <a:pt x="12700" y="2338705"/>
                  </a:lnTo>
                  <a:cubicBezTo>
                    <a:pt x="12700" y="2412238"/>
                    <a:pt x="72644" y="2471928"/>
                    <a:pt x="146558" y="2471928"/>
                  </a:cubicBezTo>
                  <a:lnTo>
                    <a:pt x="12779756" y="2471928"/>
                  </a:lnTo>
                  <a:cubicBezTo>
                    <a:pt x="12853670" y="2471928"/>
                    <a:pt x="12913614" y="2412238"/>
                    <a:pt x="12913614" y="2338705"/>
                  </a:cubicBezTo>
                  <a:lnTo>
                    <a:pt x="12913614" y="145923"/>
                  </a:lnTo>
                  <a:cubicBezTo>
                    <a:pt x="12913614" y="72390"/>
                    <a:pt x="12853670" y="12700"/>
                    <a:pt x="12779756" y="12700"/>
                  </a:cubicBezTo>
                  <a:lnTo>
                    <a:pt x="146558" y="12700"/>
                  </a:lnTo>
                  <a:lnTo>
                    <a:pt x="146558" y="6350"/>
                  </a:lnTo>
                  <a:lnTo>
                    <a:pt x="146558" y="12700"/>
                  </a:lnTo>
                  <a:cubicBezTo>
                    <a:pt x="72644" y="12700"/>
                    <a:pt x="12700" y="72390"/>
                    <a:pt x="12700" y="145923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131094" y="5351412"/>
            <a:ext cx="3748534" cy="427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Think Big, Build Bigger </a:t>
            </a:r>
            <a:r>
              <a:rPr lang="en-US" sz="243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🚀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1094" y="5833170"/>
            <a:ext cx="9167812" cy="89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Companies like Zomato, Ola, and PhonePe are built on these fundamentals. Your idea could be next!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6286" y="7450336"/>
            <a:ext cx="9311282" cy="89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"Every great app you use today started with someone understanding how to make systems talk to each other. Now it's your turn!"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72430" y="7265194"/>
            <a:ext cx="28575" cy="1358504"/>
            <a:chOff x="0" y="0"/>
            <a:chExt cx="38100" cy="18113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100" cy="1811401"/>
            </a:xfrm>
            <a:custGeom>
              <a:avLst/>
              <a:gdLst/>
              <a:ahLst/>
              <a:cxnLst/>
              <a:rect r="r" b="b" t="t" l="l"/>
              <a:pathLst>
                <a:path h="1811401" w="38100">
                  <a:moveTo>
                    <a:pt x="0" y="0"/>
                  </a:moveTo>
                  <a:lnTo>
                    <a:pt x="38100" y="0"/>
                  </a:lnTo>
                  <a:lnTo>
                    <a:pt x="38100" y="1811401"/>
                  </a:lnTo>
                  <a:lnTo>
                    <a:pt x="0" y="1811401"/>
                  </a:lnTo>
                  <a:close/>
                </a:path>
              </a:pathLst>
            </a:custGeom>
            <a:solidFill>
              <a:srgbClr val="F2F2F3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872430" y="8904089"/>
            <a:ext cx="3049637" cy="685502"/>
            <a:chOff x="0" y="0"/>
            <a:chExt cx="4066183" cy="914003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4066159" cy="914019"/>
            </a:xfrm>
            <a:custGeom>
              <a:avLst/>
              <a:gdLst/>
              <a:ahLst/>
              <a:cxnLst/>
              <a:rect r="r" b="b" t="t" l="l"/>
              <a:pathLst>
                <a:path h="914019" w="4066159">
                  <a:moveTo>
                    <a:pt x="0" y="0"/>
                  </a:moveTo>
                  <a:lnTo>
                    <a:pt x="4066159" y="0"/>
                  </a:lnTo>
                  <a:lnTo>
                    <a:pt x="4066159" y="914019"/>
                  </a:lnTo>
                  <a:lnTo>
                    <a:pt x="0" y="914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8" r="0" b="-46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4046636" y="8904089"/>
            <a:ext cx="2917180" cy="685502"/>
            <a:chOff x="0" y="0"/>
            <a:chExt cx="3889573" cy="914003"/>
          </a:xfrm>
        </p:grpSpPr>
        <p:sp>
          <p:nvSpPr>
            <p:cNvPr name="Freeform 32" id="32" descr="preencoded.png"/>
            <p:cNvSpPr/>
            <p:nvPr/>
          </p:nvSpPr>
          <p:spPr>
            <a:xfrm flipH="false" flipV="false" rot="0">
              <a:off x="0" y="0"/>
              <a:ext cx="3889629" cy="914019"/>
            </a:xfrm>
            <a:custGeom>
              <a:avLst/>
              <a:gdLst/>
              <a:ahLst/>
              <a:cxnLst/>
              <a:rect r="r" b="b" t="t" l="l"/>
              <a:pathLst>
                <a:path h="914019" w="3889629">
                  <a:moveTo>
                    <a:pt x="0" y="0"/>
                  </a:moveTo>
                  <a:lnTo>
                    <a:pt x="3889629" y="0"/>
                  </a:lnTo>
                  <a:lnTo>
                    <a:pt x="3889629" y="914019"/>
                  </a:lnTo>
                  <a:lnTo>
                    <a:pt x="0" y="914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5" r="1" b="-63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3257550"/>
            <a:chOff x="0" y="0"/>
            <a:chExt cx="24384000" cy="43434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343400"/>
            </a:xfrm>
            <a:custGeom>
              <a:avLst/>
              <a:gdLst/>
              <a:ahLst/>
              <a:cxnLst/>
              <a:rect r="r" b="b" t="t" l="l"/>
              <a:pathLst>
                <a:path h="4343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343400"/>
                  </a:lnTo>
                  <a:lnTo>
                    <a:pt x="0" y="434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12019" y="3900041"/>
            <a:ext cx="16463962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4"/>
              </a:lnSpc>
            </a:pPr>
            <a:r>
              <a:rPr lang="en-US" sz="5125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Once Upon a Time: How Apps Talk to Each Other (API Story)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2019" y="6208811"/>
            <a:ext cx="3909120" cy="54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Old Days </a:t>
            </a:r>
            <a:r>
              <a:rPr lang="en-US" sz="306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😅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2019" y="6919912"/>
            <a:ext cx="7914085" cy="1345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Imagine shouting across a crowded market to order chai. You'd need to scream every detail, and half the time, your order would get lost in the noise!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2019" y="8404920"/>
            <a:ext cx="7914085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That's how apps used to communicate—messy, unreliable, and exhausting.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71422" y="6208811"/>
            <a:ext cx="3909120" cy="54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Modern Way </a:t>
            </a:r>
            <a:r>
              <a:rPr lang="en-US" sz="306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71422" y="6919912"/>
            <a:ext cx="7914085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Now imagine having a smart assistant who understands exactly what you want, places your order perfectly, and brings it right to you.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71422" y="7988052"/>
            <a:ext cx="7914085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That's what APIs do for applications—making communication smooth, fast, and reliable!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92506"/>
            <a:chOff x="0" y="0"/>
            <a:chExt cx="9144000" cy="13723342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23365"/>
            </a:xfrm>
            <a:custGeom>
              <a:avLst/>
              <a:gdLst/>
              <a:ahLst/>
              <a:cxnLst/>
              <a:rect r="r" b="b" t="t" l="l"/>
              <a:pathLst>
                <a:path h="13723365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23365"/>
                  </a:lnTo>
                  <a:lnTo>
                    <a:pt x="0" y="13723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9" r="0" b="-19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46659" y="469999"/>
            <a:ext cx="10136684" cy="1193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Meet API: Your Digital Waiter Taking Orders Between Apps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41896" y="1935361"/>
            <a:ext cx="10146209" cy="1832074"/>
            <a:chOff x="0" y="0"/>
            <a:chExt cx="13528278" cy="24427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13515595" cy="2430145"/>
            </a:xfrm>
            <a:custGeom>
              <a:avLst/>
              <a:gdLst/>
              <a:ahLst/>
              <a:cxnLst/>
              <a:rect r="r" b="b" t="t" l="l"/>
              <a:pathLst>
                <a:path h="2430145" w="13515595">
                  <a:moveTo>
                    <a:pt x="0" y="103505"/>
                  </a:moveTo>
                  <a:cubicBezTo>
                    <a:pt x="0" y="46355"/>
                    <a:pt x="46482" y="0"/>
                    <a:pt x="103886" y="0"/>
                  </a:cubicBezTo>
                  <a:lnTo>
                    <a:pt x="13411708" y="0"/>
                  </a:lnTo>
                  <a:cubicBezTo>
                    <a:pt x="13469113" y="0"/>
                    <a:pt x="13515595" y="46355"/>
                    <a:pt x="13515595" y="103505"/>
                  </a:cubicBezTo>
                  <a:lnTo>
                    <a:pt x="13515595" y="2326640"/>
                  </a:lnTo>
                  <a:cubicBezTo>
                    <a:pt x="13515595" y="2383790"/>
                    <a:pt x="13469113" y="2430145"/>
                    <a:pt x="13411708" y="2430145"/>
                  </a:cubicBezTo>
                  <a:lnTo>
                    <a:pt x="103886" y="2430145"/>
                  </a:lnTo>
                  <a:cubicBezTo>
                    <a:pt x="46482" y="2430018"/>
                    <a:pt x="0" y="2383790"/>
                    <a:pt x="0" y="2326640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528295" cy="2442845"/>
            </a:xfrm>
            <a:custGeom>
              <a:avLst/>
              <a:gdLst/>
              <a:ahLst/>
              <a:cxnLst/>
              <a:rect r="r" b="b" t="t" l="l"/>
              <a:pathLst>
                <a:path h="2442845" w="13528295">
                  <a:moveTo>
                    <a:pt x="0" y="109855"/>
                  </a:moveTo>
                  <a:cubicBezTo>
                    <a:pt x="0" y="49149"/>
                    <a:pt x="49403" y="0"/>
                    <a:pt x="110236" y="0"/>
                  </a:cubicBezTo>
                  <a:lnTo>
                    <a:pt x="13418058" y="0"/>
                  </a:lnTo>
                  <a:lnTo>
                    <a:pt x="13418058" y="6350"/>
                  </a:lnTo>
                  <a:lnTo>
                    <a:pt x="13418058" y="0"/>
                  </a:lnTo>
                  <a:cubicBezTo>
                    <a:pt x="13478892" y="0"/>
                    <a:pt x="13528295" y="49149"/>
                    <a:pt x="13528295" y="109855"/>
                  </a:cubicBezTo>
                  <a:lnTo>
                    <a:pt x="13521945" y="109855"/>
                  </a:lnTo>
                  <a:lnTo>
                    <a:pt x="13528295" y="109855"/>
                  </a:lnTo>
                  <a:lnTo>
                    <a:pt x="13528295" y="2332990"/>
                  </a:lnTo>
                  <a:lnTo>
                    <a:pt x="13521945" y="2332990"/>
                  </a:lnTo>
                  <a:lnTo>
                    <a:pt x="13528295" y="2332990"/>
                  </a:lnTo>
                  <a:cubicBezTo>
                    <a:pt x="13528295" y="2393696"/>
                    <a:pt x="13478892" y="2442845"/>
                    <a:pt x="13418058" y="2442845"/>
                  </a:cubicBezTo>
                  <a:lnTo>
                    <a:pt x="13418058" y="2436495"/>
                  </a:lnTo>
                  <a:lnTo>
                    <a:pt x="13418058" y="2442845"/>
                  </a:lnTo>
                  <a:lnTo>
                    <a:pt x="110236" y="2442845"/>
                  </a:lnTo>
                  <a:lnTo>
                    <a:pt x="110236" y="2436495"/>
                  </a:lnTo>
                  <a:lnTo>
                    <a:pt x="110236" y="2442845"/>
                  </a:lnTo>
                  <a:cubicBezTo>
                    <a:pt x="49403" y="2442845"/>
                    <a:pt x="0" y="2393696"/>
                    <a:pt x="0" y="2332990"/>
                  </a:cubicBezTo>
                  <a:lnTo>
                    <a:pt x="0" y="109855"/>
                  </a:lnTo>
                  <a:lnTo>
                    <a:pt x="6350" y="109855"/>
                  </a:lnTo>
                  <a:lnTo>
                    <a:pt x="0" y="109855"/>
                  </a:lnTo>
                  <a:moveTo>
                    <a:pt x="12700" y="109855"/>
                  </a:moveTo>
                  <a:lnTo>
                    <a:pt x="12700" y="2332990"/>
                  </a:lnTo>
                  <a:lnTo>
                    <a:pt x="6350" y="2332990"/>
                  </a:lnTo>
                  <a:lnTo>
                    <a:pt x="12700" y="2332990"/>
                  </a:lnTo>
                  <a:cubicBezTo>
                    <a:pt x="12700" y="2386584"/>
                    <a:pt x="56388" y="2430145"/>
                    <a:pt x="110236" y="2430145"/>
                  </a:cubicBezTo>
                  <a:lnTo>
                    <a:pt x="13418058" y="2430145"/>
                  </a:lnTo>
                  <a:cubicBezTo>
                    <a:pt x="13471906" y="2430145"/>
                    <a:pt x="13515595" y="2386584"/>
                    <a:pt x="13515595" y="2332990"/>
                  </a:cubicBezTo>
                  <a:lnTo>
                    <a:pt x="13515595" y="109855"/>
                  </a:lnTo>
                  <a:cubicBezTo>
                    <a:pt x="13515595" y="56261"/>
                    <a:pt x="13471906" y="12700"/>
                    <a:pt x="13418058" y="12700"/>
                  </a:cubicBezTo>
                  <a:lnTo>
                    <a:pt x="110236" y="12700"/>
                  </a:lnTo>
                  <a:lnTo>
                    <a:pt x="110236" y="6350"/>
                  </a:lnTo>
                  <a:lnTo>
                    <a:pt x="110236" y="12700"/>
                  </a:lnTo>
                  <a:cubicBezTo>
                    <a:pt x="56388" y="12700"/>
                    <a:pt x="12700" y="56261"/>
                    <a:pt x="12700" y="109855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40879" y="2134344"/>
            <a:ext cx="554236" cy="554236"/>
            <a:chOff x="0" y="0"/>
            <a:chExt cx="738982" cy="7389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39013" cy="739013"/>
            </a:xfrm>
            <a:custGeom>
              <a:avLst/>
              <a:gdLst/>
              <a:ahLst/>
              <a:cxnLst/>
              <a:rect r="r" b="b" t="t" l="l"/>
              <a:pathLst>
                <a:path h="739013" w="739013">
                  <a:moveTo>
                    <a:pt x="0" y="369443"/>
                  </a:moveTo>
                  <a:cubicBezTo>
                    <a:pt x="0" y="165481"/>
                    <a:pt x="165481" y="0"/>
                    <a:pt x="369443" y="0"/>
                  </a:cubicBezTo>
                  <a:cubicBezTo>
                    <a:pt x="573405" y="0"/>
                    <a:pt x="739013" y="165481"/>
                    <a:pt x="739013" y="369443"/>
                  </a:cubicBezTo>
                  <a:cubicBezTo>
                    <a:pt x="739013" y="573405"/>
                    <a:pt x="573532" y="739013"/>
                    <a:pt x="369443" y="739013"/>
                  </a:cubicBezTo>
                  <a:cubicBezTo>
                    <a:pt x="165354" y="739013"/>
                    <a:pt x="0" y="573532"/>
                    <a:pt x="0" y="369443"/>
                  </a:cubicBez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993279" y="2286595"/>
            <a:ext cx="249436" cy="249436"/>
          </a:xfrm>
          <a:custGeom>
            <a:avLst/>
            <a:gdLst/>
            <a:ahLst/>
            <a:cxnLst/>
            <a:rect r="r" b="b" t="t" l="l"/>
            <a:pathLst>
              <a:path h="249436" w="249436">
                <a:moveTo>
                  <a:pt x="0" y="0"/>
                </a:moveTo>
                <a:lnTo>
                  <a:pt x="249436" y="0"/>
                </a:lnTo>
                <a:lnTo>
                  <a:pt x="249436" y="249436"/>
                </a:lnTo>
                <a:lnTo>
                  <a:pt x="0" y="2494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9259" r="0" b="-9259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40879" y="2854226"/>
            <a:ext cx="2309812" cy="30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Order Food </a:t>
            </a:r>
            <a:r>
              <a:rPr lang="en-US" sz="181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0879" y="3206055"/>
            <a:ext cx="9748242" cy="362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You open Swiggy and browse the menu—just like looking at options in a restaurant.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41896" y="3942606"/>
            <a:ext cx="10146209" cy="1832074"/>
            <a:chOff x="0" y="0"/>
            <a:chExt cx="13528278" cy="24427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13515595" cy="2430145"/>
            </a:xfrm>
            <a:custGeom>
              <a:avLst/>
              <a:gdLst/>
              <a:ahLst/>
              <a:cxnLst/>
              <a:rect r="r" b="b" t="t" l="l"/>
              <a:pathLst>
                <a:path h="2430145" w="13515595">
                  <a:moveTo>
                    <a:pt x="0" y="103505"/>
                  </a:moveTo>
                  <a:cubicBezTo>
                    <a:pt x="0" y="46355"/>
                    <a:pt x="46482" y="0"/>
                    <a:pt x="103886" y="0"/>
                  </a:cubicBezTo>
                  <a:lnTo>
                    <a:pt x="13411708" y="0"/>
                  </a:lnTo>
                  <a:cubicBezTo>
                    <a:pt x="13469113" y="0"/>
                    <a:pt x="13515595" y="46355"/>
                    <a:pt x="13515595" y="103505"/>
                  </a:cubicBezTo>
                  <a:lnTo>
                    <a:pt x="13515595" y="2326640"/>
                  </a:lnTo>
                  <a:cubicBezTo>
                    <a:pt x="13515595" y="2383790"/>
                    <a:pt x="13469113" y="2430145"/>
                    <a:pt x="13411708" y="2430145"/>
                  </a:cubicBezTo>
                  <a:lnTo>
                    <a:pt x="103886" y="2430145"/>
                  </a:lnTo>
                  <a:cubicBezTo>
                    <a:pt x="46482" y="2430018"/>
                    <a:pt x="0" y="2383790"/>
                    <a:pt x="0" y="2326640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528295" cy="2442845"/>
            </a:xfrm>
            <a:custGeom>
              <a:avLst/>
              <a:gdLst/>
              <a:ahLst/>
              <a:cxnLst/>
              <a:rect r="r" b="b" t="t" l="l"/>
              <a:pathLst>
                <a:path h="2442845" w="13528295">
                  <a:moveTo>
                    <a:pt x="0" y="109855"/>
                  </a:moveTo>
                  <a:cubicBezTo>
                    <a:pt x="0" y="49149"/>
                    <a:pt x="49403" y="0"/>
                    <a:pt x="110236" y="0"/>
                  </a:cubicBezTo>
                  <a:lnTo>
                    <a:pt x="13418058" y="0"/>
                  </a:lnTo>
                  <a:lnTo>
                    <a:pt x="13418058" y="6350"/>
                  </a:lnTo>
                  <a:lnTo>
                    <a:pt x="13418058" y="0"/>
                  </a:lnTo>
                  <a:cubicBezTo>
                    <a:pt x="13478892" y="0"/>
                    <a:pt x="13528295" y="49149"/>
                    <a:pt x="13528295" y="109855"/>
                  </a:cubicBezTo>
                  <a:lnTo>
                    <a:pt x="13521945" y="109855"/>
                  </a:lnTo>
                  <a:lnTo>
                    <a:pt x="13528295" y="109855"/>
                  </a:lnTo>
                  <a:lnTo>
                    <a:pt x="13528295" y="2332990"/>
                  </a:lnTo>
                  <a:lnTo>
                    <a:pt x="13521945" y="2332990"/>
                  </a:lnTo>
                  <a:lnTo>
                    <a:pt x="13528295" y="2332990"/>
                  </a:lnTo>
                  <a:cubicBezTo>
                    <a:pt x="13528295" y="2393696"/>
                    <a:pt x="13478892" y="2442845"/>
                    <a:pt x="13418058" y="2442845"/>
                  </a:cubicBezTo>
                  <a:lnTo>
                    <a:pt x="13418058" y="2436495"/>
                  </a:lnTo>
                  <a:lnTo>
                    <a:pt x="13418058" y="2442845"/>
                  </a:lnTo>
                  <a:lnTo>
                    <a:pt x="110236" y="2442845"/>
                  </a:lnTo>
                  <a:lnTo>
                    <a:pt x="110236" y="2436495"/>
                  </a:lnTo>
                  <a:lnTo>
                    <a:pt x="110236" y="2442845"/>
                  </a:lnTo>
                  <a:cubicBezTo>
                    <a:pt x="49403" y="2442845"/>
                    <a:pt x="0" y="2393696"/>
                    <a:pt x="0" y="2332990"/>
                  </a:cubicBezTo>
                  <a:lnTo>
                    <a:pt x="0" y="109855"/>
                  </a:lnTo>
                  <a:lnTo>
                    <a:pt x="6350" y="109855"/>
                  </a:lnTo>
                  <a:lnTo>
                    <a:pt x="0" y="109855"/>
                  </a:lnTo>
                  <a:moveTo>
                    <a:pt x="12700" y="109855"/>
                  </a:moveTo>
                  <a:lnTo>
                    <a:pt x="12700" y="2332990"/>
                  </a:lnTo>
                  <a:lnTo>
                    <a:pt x="6350" y="2332990"/>
                  </a:lnTo>
                  <a:lnTo>
                    <a:pt x="12700" y="2332990"/>
                  </a:lnTo>
                  <a:cubicBezTo>
                    <a:pt x="12700" y="2386584"/>
                    <a:pt x="56388" y="2430145"/>
                    <a:pt x="110236" y="2430145"/>
                  </a:cubicBezTo>
                  <a:lnTo>
                    <a:pt x="13418058" y="2430145"/>
                  </a:lnTo>
                  <a:cubicBezTo>
                    <a:pt x="13471906" y="2430145"/>
                    <a:pt x="13515595" y="2386584"/>
                    <a:pt x="13515595" y="2332990"/>
                  </a:cubicBezTo>
                  <a:lnTo>
                    <a:pt x="13515595" y="109855"/>
                  </a:lnTo>
                  <a:cubicBezTo>
                    <a:pt x="13515595" y="56261"/>
                    <a:pt x="13471906" y="12700"/>
                    <a:pt x="13418058" y="12700"/>
                  </a:cubicBezTo>
                  <a:lnTo>
                    <a:pt x="110236" y="12700"/>
                  </a:lnTo>
                  <a:lnTo>
                    <a:pt x="110236" y="6350"/>
                  </a:lnTo>
                  <a:lnTo>
                    <a:pt x="110236" y="12700"/>
                  </a:lnTo>
                  <a:cubicBezTo>
                    <a:pt x="56388" y="12700"/>
                    <a:pt x="12700" y="56261"/>
                    <a:pt x="12700" y="109855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40879" y="4141589"/>
            <a:ext cx="554236" cy="554236"/>
            <a:chOff x="0" y="0"/>
            <a:chExt cx="738982" cy="7389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39013" cy="739013"/>
            </a:xfrm>
            <a:custGeom>
              <a:avLst/>
              <a:gdLst/>
              <a:ahLst/>
              <a:cxnLst/>
              <a:rect r="r" b="b" t="t" l="l"/>
              <a:pathLst>
                <a:path h="739013" w="739013">
                  <a:moveTo>
                    <a:pt x="0" y="369443"/>
                  </a:moveTo>
                  <a:cubicBezTo>
                    <a:pt x="0" y="165481"/>
                    <a:pt x="165481" y="0"/>
                    <a:pt x="369443" y="0"/>
                  </a:cubicBezTo>
                  <a:cubicBezTo>
                    <a:pt x="573405" y="0"/>
                    <a:pt x="739013" y="165481"/>
                    <a:pt x="739013" y="369443"/>
                  </a:cubicBezTo>
                  <a:cubicBezTo>
                    <a:pt x="739013" y="573405"/>
                    <a:pt x="573532" y="739013"/>
                    <a:pt x="369443" y="739013"/>
                  </a:cubicBezTo>
                  <a:cubicBezTo>
                    <a:pt x="165354" y="739013"/>
                    <a:pt x="0" y="573532"/>
                    <a:pt x="0" y="369443"/>
                  </a:cubicBez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993279" y="4293840"/>
            <a:ext cx="249436" cy="249436"/>
          </a:xfrm>
          <a:custGeom>
            <a:avLst/>
            <a:gdLst/>
            <a:ahLst/>
            <a:cxnLst/>
            <a:rect r="r" b="b" t="t" l="l"/>
            <a:pathLst>
              <a:path h="249436" w="249436">
                <a:moveTo>
                  <a:pt x="0" y="0"/>
                </a:moveTo>
                <a:lnTo>
                  <a:pt x="249436" y="0"/>
                </a:lnTo>
                <a:lnTo>
                  <a:pt x="249436" y="249436"/>
                </a:lnTo>
                <a:lnTo>
                  <a:pt x="0" y="249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40879" y="4861471"/>
            <a:ext cx="2680246" cy="30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API Takes Your Order </a:t>
            </a:r>
            <a:r>
              <a:rPr lang="en-US" sz="181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📋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40879" y="5213300"/>
            <a:ext cx="9748242" cy="362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The API carries your request to the restaurant's system—exactly what you want, when you want it.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641896" y="5949851"/>
            <a:ext cx="10146209" cy="1832074"/>
            <a:chOff x="0" y="0"/>
            <a:chExt cx="13528278" cy="244276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13515595" cy="2430145"/>
            </a:xfrm>
            <a:custGeom>
              <a:avLst/>
              <a:gdLst/>
              <a:ahLst/>
              <a:cxnLst/>
              <a:rect r="r" b="b" t="t" l="l"/>
              <a:pathLst>
                <a:path h="2430145" w="13515595">
                  <a:moveTo>
                    <a:pt x="0" y="103505"/>
                  </a:moveTo>
                  <a:cubicBezTo>
                    <a:pt x="0" y="46355"/>
                    <a:pt x="46482" y="0"/>
                    <a:pt x="103886" y="0"/>
                  </a:cubicBezTo>
                  <a:lnTo>
                    <a:pt x="13411708" y="0"/>
                  </a:lnTo>
                  <a:cubicBezTo>
                    <a:pt x="13469113" y="0"/>
                    <a:pt x="13515595" y="46355"/>
                    <a:pt x="13515595" y="103505"/>
                  </a:cubicBezTo>
                  <a:lnTo>
                    <a:pt x="13515595" y="2326640"/>
                  </a:lnTo>
                  <a:cubicBezTo>
                    <a:pt x="13515595" y="2383790"/>
                    <a:pt x="13469113" y="2430145"/>
                    <a:pt x="13411708" y="2430145"/>
                  </a:cubicBezTo>
                  <a:lnTo>
                    <a:pt x="103886" y="2430145"/>
                  </a:lnTo>
                  <a:cubicBezTo>
                    <a:pt x="46482" y="2430018"/>
                    <a:pt x="0" y="2383790"/>
                    <a:pt x="0" y="2326640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528295" cy="2442845"/>
            </a:xfrm>
            <a:custGeom>
              <a:avLst/>
              <a:gdLst/>
              <a:ahLst/>
              <a:cxnLst/>
              <a:rect r="r" b="b" t="t" l="l"/>
              <a:pathLst>
                <a:path h="2442845" w="13528295">
                  <a:moveTo>
                    <a:pt x="0" y="109855"/>
                  </a:moveTo>
                  <a:cubicBezTo>
                    <a:pt x="0" y="49149"/>
                    <a:pt x="49403" y="0"/>
                    <a:pt x="110236" y="0"/>
                  </a:cubicBezTo>
                  <a:lnTo>
                    <a:pt x="13418058" y="0"/>
                  </a:lnTo>
                  <a:lnTo>
                    <a:pt x="13418058" y="6350"/>
                  </a:lnTo>
                  <a:lnTo>
                    <a:pt x="13418058" y="0"/>
                  </a:lnTo>
                  <a:cubicBezTo>
                    <a:pt x="13478892" y="0"/>
                    <a:pt x="13528295" y="49149"/>
                    <a:pt x="13528295" y="109855"/>
                  </a:cubicBezTo>
                  <a:lnTo>
                    <a:pt x="13521945" y="109855"/>
                  </a:lnTo>
                  <a:lnTo>
                    <a:pt x="13528295" y="109855"/>
                  </a:lnTo>
                  <a:lnTo>
                    <a:pt x="13528295" y="2332990"/>
                  </a:lnTo>
                  <a:lnTo>
                    <a:pt x="13521945" y="2332990"/>
                  </a:lnTo>
                  <a:lnTo>
                    <a:pt x="13528295" y="2332990"/>
                  </a:lnTo>
                  <a:cubicBezTo>
                    <a:pt x="13528295" y="2393696"/>
                    <a:pt x="13478892" y="2442845"/>
                    <a:pt x="13418058" y="2442845"/>
                  </a:cubicBezTo>
                  <a:lnTo>
                    <a:pt x="13418058" y="2436495"/>
                  </a:lnTo>
                  <a:lnTo>
                    <a:pt x="13418058" y="2442845"/>
                  </a:lnTo>
                  <a:lnTo>
                    <a:pt x="110236" y="2442845"/>
                  </a:lnTo>
                  <a:lnTo>
                    <a:pt x="110236" y="2436495"/>
                  </a:lnTo>
                  <a:lnTo>
                    <a:pt x="110236" y="2442845"/>
                  </a:lnTo>
                  <a:cubicBezTo>
                    <a:pt x="49403" y="2442845"/>
                    <a:pt x="0" y="2393696"/>
                    <a:pt x="0" y="2332990"/>
                  </a:cubicBezTo>
                  <a:lnTo>
                    <a:pt x="0" y="109855"/>
                  </a:lnTo>
                  <a:lnTo>
                    <a:pt x="6350" y="109855"/>
                  </a:lnTo>
                  <a:lnTo>
                    <a:pt x="0" y="109855"/>
                  </a:lnTo>
                  <a:moveTo>
                    <a:pt x="12700" y="109855"/>
                  </a:moveTo>
                  <a:lnTo>
                    <a:pt x="12700" y="2332990"/>
                  </a:lnTo>
                  <a:lnTo>
                    <a:pt x="6350" y="2332990"/>
                  </a:lnTo>
                  <a:lnTo>
                    <a:pt x="12700" y="2332990"/>
                  </a:lnTo>
                  <a:cubicBezTo>
                    <a:pt x="12700" y="2386584"/>
                    <a:pt x="56388" y="2430145"/>
                    <a:pt x="110236" y="2430145"/>
                  </a:cubicBezTo>
                  <a:lnTo>
                    <a:pt x="13418058" y="2430145"/>
                  </a:lnTo>
                  <a:cubicBezTo>
                    <a:pt x="13471906" y="2430145"/>
                    <a:pt x="13515595" y="2386584"/>
                    <a:pt x="13515595" y="2332990"/>
                  </a:cubicBezTo>
                  <a:lnTo>
                    <a:pt x="13515595" y="109855"/>
                  </a:lnTo>
                  <a:cubicBezTo>
                    <a:pt x="13515595" y="56261"/>
                    <a:pt x="13471906" y="12700"/>
                    <a:pt x="13418058" y="12700"/>
                  </a:cubicBezTo>
                  <a:lnTo>
                    <a:pt x="110236" y="12700"/>
                  </a:lnTo>
                  <a:lnTo>
                    <a:pt x="110236" y="6350"/>
                  </a:lnTo>
                  <a:lnTo>
                    <a:pt x="110236" y="12700"/>
                  </a:lnTo>
                  <a:cubicBezTo>
                    <a:pt x="56388" y="12700"/>
                    <a:pt x="12700" y="56261"/>
                    <a:pt x="12700" y="109855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840879" y="6148834"/>
            <a:ext cx="554236" cy="554236"/>
            <a:chOff x="0" y="0"/>
            <a:chExt cx="738982" cy="73898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39013" cy="739013"/>
            </a:xfrm>
            <a:custGeom>
              <a:avLst/>
              <a:gdLst/>
              <a:ahLst/>
              <a:cxnLst/>
              <a:rect r="r" b="b" t="t" l="l"/>
              <a:pathLst>
                <a:path h="739013" w="739013">
                  <a:moveTo>
                    <a:pt x="0" y="369443"/>
                  </a:moveTo>
                  <a:cubicBezTo>
                    <a:pt x="0" y="165481"/>
                    <a:pt x="165481" y="0"/>
                    <a:pt x="369443" y="0"/>
                  </a:cubicBezTo>
                  <a:cubicBezTo>
                    <a:pt x="573405" y="0"/>
                    <a:pt x="739013" y="165481"/>
                    <a:pt x="739013" y="369443"/>
                  </a:cubicBezTo>
                  <a:cubicBezTo>
                    <a:pt x="739013" y="573405"/>
                    <a:pt x="573532" y="739013"/>
                    <a:pt x="369443" y="739013"/>
                  </a:cubicBezTo>
                  <a:cubicBezTo>
                    <a:pt x="165354" y="739013"/>
                    <a:pt x="0" y="573532"/>
                    <a:pt x="0" y="369443"/>
                  </a:cubicBez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Freeform 32" id="32" descr="preencoded.png"/>
          <p:cNvSpPr/>
          <p:nvPr/>
        </p:nvSpPr>
        <p:spPr>
          <a:xfrm flipH="false" flipV="false" rot="0">
            <a:off x="993279" y="6301085"/>
            <a:ext cx="249436" cy="249436"/>
          </a:xfrm>
          <a:custGeom>
            <a:avLst/>
            <a:gdLst/>
            <a:ahLst/>
            <a:cxnLst/>
            <a:rect r="r" b="b" t="t" l="l"/>
            <a:pathLst>
              <a:path h="249436" w="249436">
                <a:moveTo>
                  <a:pt x="0" y="0"/>
                </a:moveTo>
                <a:lnTo>
                  <a:pt x="249436" y="0"/>
                </a:lnTo>
                <a:lnTo>
                  <a:pt x="249436" y="249436"/>
                </a:lnTo>
                <a:lnTo>
                  <a:pt x="0" y="2494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12962" r="0" b="-12962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840879" y="6868716"/>
            <a:ext cx="2471291" cy="30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Kitchen Prepares It </a:t>
            </a:r>
            <a:r>
              <a:rPr lang="en-US" sz="181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👨‍🍳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40879" y="7220545"/>
            <a:ext cx="9748242" cy="362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The backend system processes your order and gets everything ready for you.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641896" y="7957096"/>
            <a:ext cx="10146209" cy="1832074"/>
            <a:chOff x="0" y="0"/>
            <a:chExt cx="13528278" cy="244276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6350" y="6350"/>
              <a:ext cx="13515595" cy="2430145"/>
            </a:xfrm>
            <a:custGeom>
              <a:avLst/>
              <a:gdLst/>
              <a:ahLst/>
              <a:cxnLst/>
              <a:rect r="r" b="b" t="t" l="l"/>
              <a:pathLst>
                <a:path h="2430145" w="13515595">
                  <a:moveTo>
                    <a:pt x="0" y="103505"/>
                  </a:moveTo>
                  <a:cubicBezTo>
                    <a:pt x="0" y="46355"/>
                    <a:pt x="46482" y="0"/>
                    <a:pt x="103886" y="0"/>
                  </a:cubicBezTo>
                  <a:lnTo>
                    <a:pt x="13411708" y="0"/>
                  </a:lnTo>
                  <a:cubicBezTo>
                    <a:pt x="13469113" y="0"/>
                    <a:pt x="13515595" y="46355"/>
                    <a:pt x="13515595" y="103505"/>
                  </a:cubicBezTo>
                  <a:lnTo>
                    <a:pt x="13515595" y="2326640"/>
                  </a:lnTo>
                  <a:cubicBezTo>
                    <a:pt x="13515595" y="2383790"/>
                    <a:pt x="13469113" y="2430145"/>
                    <a:pt x="13411708" y="2430145"/>
                  </a:cubicBezTo>
                  <a:lnTo>
                    <a:pt x="103886" y="2430145"/>
                  </a:lnTo>
                  <a:cubicBezTo>
                    <a:pt x="46482" y="2430018"/>
                    <a:pt x="0" y="2383790"/>
                    <a:pt x="0" y="2326640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3528295" cy="2442845"/>
            </a:xfrm>
            <a:custGeom>
              <a:avLst/>
              <a:gdLst/>
              <a:ahLst/>
              <a:cxnLst/>
              <a:rect r="r" b="b" t="t" l="l"/>
              <a:pathLst>
                <a:path h="2442845" w="13528295">
                  <a:moveTo>
                    <a:pt x="0" y="109855"/>
                  </a:moveTo>
                  <a:cubicBezTo>
                    <a:pt x="0" y="49149"/>
                    <a:pt x="49403" y="0"/>
                    <a:pt x="110236" y="0"/>
                  </a:cubicBezTo>
                  <a:lnTo>
                    <a:pt x="13418058" y="0"/>
                  </a:lnTo>
                  <a:lnTo>
                    <a:pt x="13418058" y="6350"/>
                  </a:lnTo>
                  <a:lnTo>
                    <a:pt x="13418058" y="0"/>
                  </a:lnTo>
                  <a:cubicBezTo>
                    <a:pt x="13478892" y="0"/>
                    <a:pt x="13528295" y="49149"/>
                    <a:pt x="13528295" y="109855"/>
                  </a:cubicBezTo>
                  <a:lnTo>
                    <a:pt x="13521945" y="109855"/>
                  </a:lnTo>
                  <a:lnTo>
                    <a:pt x="13528295" y="109855"/>
                  </a:lnTo>
                  <a:lnTo>
                    <a:pt x="13528295" y="2332990"/>
                  </a:lnTo>
                  <a:lnTo>
                    <a:pt x="13521945" y="2332990"/>
                  </a:lnTo>
                  <a:lnTo>
                    <a:pt x="13528295" y="2332990"/>
                  </a:lnTo>
                  <a:cubicBezTo>
                    <a:pt x="13528295" y="2393696"/>
                    <a:pt x="13478892" y="2442845"/>
                    <a:pt x="13418058" y="2442845"/>
                  </a:cubicBezTo>
                  <a:lnTo>
                    <a:pt x="13418058" y="2436495"/>
                  </a:lnTo>
                  <a:lnTo>
                    <a:pt x="13418058" y="2442845"/>
                  </a:lnTo>
                  <a:lnTo>
                    <a:pt x="110236" y="2442845"/>
                  </a:lnTo>
                  <a:lnTo>
                    <a:pt x="110236" y="2436495"/>
                  </a:lnTo>
                  <a:lnTo>
                    <a:pt x="110236" y="2442845"/>
                  </a:lnTo>
                  <a:cubicBezTo>
                    <a:pt x="49403" y="2442845"/>
                    <a:pt x="0" y="2393696"/>
                    <a:pt x="0" y="2332990"/>
                  </a:cubicBezTo>
                  <a:lnTo>
                    <a:pt x="0" y="109855"/>
                  </a:lnTo>
                  <a:lnTo>
                    <a:pt x="6350" y="109855"/>
                  </a:lnTo>
                  <a:lnTo>
                    <a:pt x="0" y="109855"/>
                  </a:lnTo>
                  <a:moveTo>
                    <a:pt x="12700" y="109855"/>
                  </a:moveTo>
                  <a:lnTo>
                    <a:pt x="12700" y="2332990"/>
                  </a:lnTo>
                  <a:lnTo>
                    <a:pt x="6350" y="2332990"/>
                  </a:lnTo>
                  <a:lnTo>
                    <a:pt x="12700" y="2332990"/>
                  </a:lnTo>
                  <a:cubicBezTo>
                    <a:pt x="12700" y="2386584"/>
                    <a:pt x="56388" y="2430145"/>
                    <a:pt x="110236" y="2430145"/>
                  </a:cubicBezTo>
                  <a:lnTo>
                    <a:pt x="13418058" y="2430145"/>
                  </a:lnTo>
                  <a:cubicBezTo>
                    <a:pt x="13471906" y="2430145"/>
                    <a:pt x="13515595" y="2386584"/>
                    <a:pt x="13515595" y="2332990"/>
                  </a:cubicBezTo>
                  <a:lnTo>
                    <a:pt x="13515595" y="109855"/>
                  </a:lnTo>
                  <a:cubicBezTo>
                    <a:pt x="13515595" y="56261"/>
                    <a:pt x="13471906" y="12700"/>
                    <a:pt x="13418058" y="12700"/>
                  </a:cubicBezTo>
                  <a:lnTo>
                    <a:pt x="110236" y="12700"/>
                  </a:lnTo>
                  <a:lnTo>
                    <a:pt x="110236" y="6350"/>
                  </a:lnTo>
                  <a:lnTo>
                    <a:pt x="110236" y="12700"/>
                  </a:lnTo>
                  <a:cubicBezTo>
                    <a:pt x="56388" y="12700"/>
                    <a:pt x="12700" y="56261"/>
                    <a:pt x="12700" y="109855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840879" y="8156079"/>
            <a:ext cx="554236" cy="554236"/>
            <a:chOff x="0" y="0"/>
            <a:chExt cx="738982" cy="73898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39013" cy="739013"/>
            </a:xfrm>
            <a:custGeom>
              <a:avLst/>
              <a:gdLst/>
              <a:ahLst/>
              <a:cxnLst/>
              <a:rect r="r" b="b" t="t" l="l"/>
              <a:pathLst>
                <a:path h="739013" w="739013">
                  <a:moveTo>
                    <a:pt x="0" y="369443"/>
                  </a:moveTo>
                  <a:cubicBezTo>
                    <a:pt x="0" y="165481"/>
                    <a:pt x="165481" y="0"/>
                    <a:pt x="369443" y="0"/>
                  </a:cubicBezTo>
                  <a:cubicBezTo>
                    <a:pt x="573405" y="0"/>
                    <a:pt x="739013" y="165481"/>
                    <a:pt x="739013" y="369443"/>
                  </a:cubicBezTo>
                  <a:cubicBezTo>
                    <a:pt x="739013" y="573405"/>
                    <a:pt x="573532" y="739013"/>
                    <a:pt x="369443" y="739013"/>
                  </a:cubicBezTo>
                  <a:cubicBezTo>
                    <a:pt x="165354" y="739013"/>
                    <a:pt x="0" y="573532"/>
                    <a:pt x="0" y="369443"/>
                  </a:cubicBez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Freeform 40" id="40" descr="preencoded.png"/>
          <p:cNvSpPr/>
          <p:nvPr/>
        </p:nvSpPr>
        <p:spPr>
          <a:xfrm flipH="false" flipV="false" rot="0">
            <a:off x="993279" y="8308330"/>
            <a:ext cx="249436" cy="249436"/>
          </a:xfrm>
          <a:custGeom>
            <a:avLst/>
            <a:gdLst/>
            <a:ahLst/>
            <a:cxnLst/>
            <a:rect r="r" b="b" t="t" l="l"/>
            <a:pathLst>
              <a:path h="249436" w="249436">
                <a:moveTo>
                  <a:pt x="0" y="0"/>
                </a:moveTo>
                <a:lnTo>
                  <a:pt x="249436" y="0"/>
                </a:lnTo>
                <a:lnTo>
                  <a:pt x="249436" y="249436"/>
                </a:lnTo>
                <a:lnTo>
                  <a:pt x="0" y="2494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840879" y="8875960"/>
            <a:ext cx="2804369" cy="30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API Delivers Response </a:t>
            </a:r>
            <a:r>
              <a:rPr lang="en-US" sz="181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🎉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40879" y="9227790"/>
            <a:ext cx="9748242" cy="362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The API brings back the confirmation and tracking info—your food is on the way!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604344"/>
            <a:ext cx="16085195" cy="96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Real-Life API Magic: From Swiggy to WhatsApp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038302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APIs are everywhere! Every time you use your favourite apps, APIs are working behind the scenes like invisible superheroes.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142011"/>
            <a:ext cx="4972347" cy="49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Swiggy Finds Restaurants </a:t>
            </a:r>
            <a:r>
              <a:rPr lang="en-US" sz="275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707410"/>
            <a:ext cx="5198269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APIs connect Swiggy to Google Maps to show you nearby restaurants and delivery times in real-time.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4866" y="5142011"/>
            <a:ext cx="5198269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Paytm Processes Payments </a:t>
            </a:r>
            <a:r>
              <a:rPr lang="en-US" sz="275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💳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44866" y="6150322"/>
            <a:ext cx="5198269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When you pay, APIs securely talk to your bank, verify funds, and confirm your transaction instantly.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97494" y="5142011"/>
            <a:ext cx="5179814" cy="49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Weather Apps Predict Rain </a:t>
            </a:r>
            <a:r>
              <a:rPr lang="en-US" sz="275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🌧️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97494" y="5707410"/>
            <a:ext cx="5198269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Weather apps use APIs to fetch live data from meteorological departments worldwide every few minutes.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1079152"/>
            <a:ext cx="9445526" cy="184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Enter Kafka: The Ultimate Message Delivery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3588395"/>
            <a:ext cx="3363069" cy="1120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Challenge </a:t>
            </a:r>
            <a:r>
              <a:rPr lang="en-US" sz="331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4897041"/>
            <a:ext cx="3363069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What happens when millions of messages need to flow between hundreds of apps simultaneously?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6966645"/>
            <a:ext cx="3363069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APIs alone would be like having one postman deliver letters to an entire city!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56585" y="3588395"/>
            <a:ext cx="4252912" cy="58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Hero: Kafka </a:t>
            </a:r>
            <a:r>
              <a:rPr lang="en-US" sz="331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🦸‍♂️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56585" y="4365426"/>
            <a:ext cx="5390555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Kafka is like a super-efficient post office that can handle millions of messages per second, ensuring nothing gets lost.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56585" y="5981402"/>
            <a:ext cx="5390555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It's the backbone that keeps data flowing smoothly even during peak traffic—like IPL final or Diwali sales!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41622" y="969764"/>
            <a:ext cx="9746754" cy="156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Kafka Explained: Like WhatsApp Groups for Applications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41622" y="2900214"/>
            <a:ext cx="1202382" cy="1770161"/>
            <a:chOff x="0" y="0"/>
            <a:chExt cx="1603177" cy="2360215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603121" cy="2360168"/>
            </a:xfrm>
            <a:custGeom>
              <a:avLst/>
              <a:gdLst/>
              <a:ahLst/>
              <a:cxnLst/>
              <a:rect r="r" b="b" t="t" l="l"/>
              <a:pathLst>
                <a:path h="2360168" w="1603121">
                  <a:moveTo>
                    <a:pt x="0" y="0"/>
                  </a:moveTo>
                  <a:lnTo>
                    <a:pt x="1603121" y="0"/>
                  </a:lnTo>
                  <a:lnTo>
                    <a:pt x="1603121" y="2360168"/>
                  </a:lnTo>
                  <a:lnTo>
                    <a:pt x="0" y="2360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35" r="-3" b="-137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284362" y="3111996"/>
            <a:ext cx="3006179" cy="404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Producer Sends </a:t>
            </a:r>
            <a:r>
              <a:rPr lang="en-US" sz="231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84362" y="3574851"/>
            <a:ext cx="8304014" cy="855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Like you sending a message to your family group—apps send data to Kafka topics.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41622" y="4670375"/>
            <a:ext cx="1202382" cy="1770161"/>
            <a:chOff x="0" y="0"/>
            <a:chExt cx="1603177" cy="2360215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603121" cy="2360168"/>
            </a:xfrm>
            <a:custGeom>
              <a:avLst/>
              <a:gdLst/>
              <a:ahLst/>
              <a:cxnLst/>
              <a:rect r="r" b="b" t="t" l="l"/>
              <a:pathLst>
                <a:path h="2360168" w="1603121">
                  <a:moveTo>
                    <a:pt x="0" y="0"/>
                  </a:moveTo>
                  <a:lnTo>
                    <a:pt x="1603121" y="0"/>
                  </a:lnTo>
                  <a:lnTo>
                    <a:pt x="1603121" y="2360168"/>
                  </a:lnTo>
                  <a:lnTo>
                    <a:pt x="0" y="2360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35" r="-3" b="-137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284362" y="4882157"/>
            <a:ext cx="3006179" cy="404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Topic Stores </a:t>
            </a:r>
            <a:r>
              <a:rPr lang="en-US" sz="231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📚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4362" y="5345014"/>
            <a:ext cx="8304014" cy="855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The group chat (topic) keeps all messages organized—everyone can read them anytime.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41622" y="6440538"/>
            <a:ext cx="1202382" cy="1770161"/>
            <a:chOff x="0" y="0"/>
            <a:chExt cx="1603177" cy="2360215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603121" cy="2360168"/>
            </a:xfrm>
            <a:custGeom>
              <a:avLst/>
              <a:gdLst/>
              <a:ahLst/>
              <a:cxnLst/>
              <a:rect r="r" b="b" t="t" l="l"/>
              <a:pathLst>
                <a:path h="2360168" w="1603121">
                  <a:moveTo>
                    <a:pt x="0" y="0"/>
                  </a:moveTo>
                  <a:lnTo>
                    <a:pt x="1603121" y="0"/>
                  </a:lnTo>
                  <a:lnTo>
                    <a:pt x="1603121" y="2360168"/>
                  </a:lnTo>
                  <a:lnTo>
                    <a:pt x="0" y="2360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35" r="-3" b="-137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284362" y="6652320"/>
            <a:ext cx="3022104" cy="404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Consumer Reads </a:t>
            </a:r>
            <a:r>
              <a:rPr lang="en-US" sz="231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📥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84362" y="7115175"/>
            <a:ext cx="8304014" cy="855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Family members read messages when convenient—apps consume data as they need it.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1622" y="8395395"/>
            <a:ext cx="9746754" cy="855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The magic? Multiple apps can read the same message without interfering with each other. Plus, messages are stored safely even if someone is offline!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336560"/>
            <a:chOff x="0" y="0"/>
            <a:chExt cx="9144000" cy="1378208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82039"/>
            </a:xfrm>
            <a:custGeom>
              <a:avLst/>
              <a:gdLst/>
              <a:ahLst/>
              <a:cxnLst/>
              <a:rect r="r" b="b" t="t" l="l"/>
              <a:pathLst>
                <a:path h="13782039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82039"/>
                  </a:lnTo>
                  <a:lnTo>
                    <a:pt x="0" y="13782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" t="0" r="-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569994" y="492621"/>
            <a:ext cx="10006012" cy="1337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Perfect Match: When APIs Meet Kafka in Action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69994" y="2059484"/>
            <a:ext cx="203299" cy="33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569994" y="2452688"/>
            <a:ext cx="10006012" cy="28575"/>
            <a:chOff x="0" y="0"/>
            <a:chExt cx="13341350" cy="38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341350" cy="38100"/>
            </a:xfrm>
            <a:custGeom>
              <a:avLst/>
              <a:gdLst/>
              <a:ahLst/>
              <a:cxnLst/>
              <a:rect r="r" b="b" t="t" l="l"/>
              <a:pathLst>
                <a:path h="38100" w="13341350">
                  <a:moveTo>
                    <a:pt x="0" y="0"/>
                  </a:moveTo>
                  <a:lnTo>
                    <a:pt x="13341350" y="0"/>
                  </a:lnTo>
                  <a:lnTo>
                    <a:pt x="1334135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69994" y="2573387"/>
            <a:ext cx="2904084" cy="365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Order Placed via API </a:t>
            </a:r>
            <a:r>
              <a:rPr lang="en-US" sz="20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🛒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69994" y="2984747"/>
            <a:ext cx="10006012" cy="401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You place an order on Flipkart using their app (API call to their servers).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69994" y="3666084"/>
            <a:ext cx="203299" cy="33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02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569994" y="4059288"/>
            <a:ext cx="10006012" cy="28575"/>
            <a:chOff x="0" y="0"/>
            <a:chExt cx="13341350" cy="38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341350" cy="38100"/>
            </a:xfrm>
            <a:custGeom>
              <a:avLst/>
              <a:gdLst/>
              <a:ahLst/>
              <a:cxnLst/>
              <a:rect r="r" b="b" t="t" l="l"/>
              <a:pathLst>
                <a:path h="38100" w="13341350">
                  <a:moveTo>
                    <a:pt x="0" y="0"/>
                  </a:moveTo>
                  <a:lnTo>
                    <a:pt x="13341350" y="0"/>
                  </a:lnTo>
                  <a:lnTo>
                    <a:pt x="1334135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569994" y="4179986"/>
            <a:ext cx="3001416" cy="365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Kafka Distributes Info </a:t>
            </a:r>
            <a:r>
              <a:rPr lang="en-US" sz="20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📢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69994" y="4591347"/>
            <a:ext cx="10006012" cy="401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Kafka instantly notifies inventory, payment, shipping, and notification systems simultaneously.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69994" y="5272682"/>
            <a:ext cx="203299" cy="33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03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569994" y="5665886"/>
            <a:ext cx="10006012" cy="28575"/>
            <a:chOff x="0" y="0"/>
            <a:chExt cx="13341350" cy="381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341350" cy="38100"/>
            </a:xfrm>
            <a:custGeom>
              <a:avLst/>
              <a:gdLst/>
              <a:ahLst/>
              <a:cxnLst/>
              <a:rect r="r" b="b" t="t" l="l"/>
              <a:pathLst>
                <a:path h="38100" w="13341350">
                  <a:moveTo>
                    <a:pt x="0" y="0"/>
                  </a:moveTo>
                  <a:lnTo>
                    <a:pt x="13341350" y="0"/>
                  </a:lnTo>
                  <a:lnTo>
                    <a:pt x="1334135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569994" y="5786586"/>
            <a:ext cx="3297585" cy="365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Each System Responds </a:t>
            </a:r>
            <a:r>
              <a:rPr lang="en-US" sz="20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⚡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69994" y="6197947"/>
            <a:ext cx="10006012" cy="401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Every system does its job independently—checking stock, processing payment, preparing delivery.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569994" y="6879282"/>
            <a:ext cx="203299" cy="33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04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569994" y="7272486"/>
            <a:ext cx="10006012" cy="28575"/>
            <a:chOff x="0" y="0"/>
            <a:chExt cx="13341350" cy="38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341350" cy="38100"/>
            </a:xfrm>
            <a:custGeom>
              <a:avLst/>
              <a:gdLst/>
              <a:ahLst/>
              <a:cxnLst/>
              <a:rect r="r" b="b" t="t" l="l"/>
              <a:pathLst>
                <a:path h="38100" w="13341350">
                  <a:moveTo>
                    <a:pt x="0" y="0"/>
                  </a:moveTo>
                  <a:lnTo>
                    <a:pt x="13341350" y="0"/>
                  </a:lnTo>
                  <a:lnTo>
                    <a:pt x="1334135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7569994" y="7393186"/>
            <a:ext cx="2719536" cy="365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APIs Send Updates </a:t>
            </a:r>
            <a:r>
              <a:rPr lang="en-US" sz="20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🔔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569994" y="7804546"/>
            <a:ext cx="10006012" cy="401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APIs push real-time notifications to your phone—"Order confirmed! Arriving tomorrow!"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569994" y="8587531"/>
            <a:ext cx="10006012" cy="1189732"/>
            <a:chOff x="0" y="0"/>
            <a:chExt cx="13341350" cy="158631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341350" cy="1586357"/>
            </a:xfrm>
            <a:custGeom>
              <a:avLst/>
              <a:gdLst/>
              <a:ahLst/>
              <a:cxnLst/>
              <a:rect r="r" b="b" t="t" l="l"/>
              <a:pathLst>
                <a:path h="1586357" w="13341350">
                  <a:moveTo>
                    <a:pt x="0" y="113919"/>
                  </a:moveTo>
                  <a:cubicBezTo>
                    <a:pt x="0" y="51054"/>
                    <a:pt x="51054" y="0"/>
                    <a:pt x="113919" y="0"/>
                  </a:cubicBezTo>
                  <a:lnTo>
                    <a:pt x="13227431" y="0"/>
                  </a:lnTo>
                  <a:cubicBezTo>
                    <a:pt x="13290296" y="0"/>
                    <a:pt x="13341350" y="51054"/>
                    <a:pt x="13341350" y="113919"/>
                  </a:cubicBezTo>
                  <a:lnTo>
                    <a:pt x="13341350" y="1472438"/>
                  </a:lnTo>
                  <a:cubicBezTo>
                    <a:pt x="13341350" y="1535303"/>
                    <a:pt x="13290296" y="1586357"/>
                    <a:pt x="13227431" y="1586357"/>
                  </a:cubicBezTo>
                  <a:lnTo>
                    <a:pt x="113919" y="1586357"/>
                  </a:lnTo>
                  <a:cubicBezTo>
                    <a:pt x="51054" y="1586357"/>
                    <a:pt x="0" y="1535303"/>
                    <a:pt x="0" y="1472438"/>
                  </a:cubicBezTo>
                  <a:close/>
                </a:path>
              </a:pathLst>
            </a:custGeom>
            <a:solidFill>
              <a:srgbClr val="252528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7773292" y="8892182"/>
            <a:ext cx="254199" cy="203299"/>
            <a:chOff x="0" y="0"/>
            <a:chExt cx="338932" cy="271065"/>
          </a:xfrm>
        </p:grpSpPr>
        <p:sp>
          <p:nvSpPr>
            <p:cNvPr name="Freeform 32" id="32" descr="preencoded.png"/>
            <p:cNvSpPr/>
            <p:nvPr/>
          </p:nvSpPr>
          <p:spPr>
            <a:xfrm flipH="false" flipV="false" rot="0">
              <a:off x="0" y="0"/>
              <a:ext cx="338963" cy="271018"/>
            </a:xfrm>
            <a:custGeom>
              <a:avLst/>
              <a:gdLst/>
              <a:ahLst/>
              <a:cxnLst/>
              <a:rect r="r" b="b" t="t" l="l"/>
              <a:pathLst>
                <a:path h="271018" w="338963">
                  <a:moveTo>
                    <a:pt x="0" y="0"/>
                  </a:moveTo>
                  <a:lnTo>
                    <a:pt x="338963" y="0"/>
                  </a:lnTo>
                  <a:lnTo>
                    <a:pt x="338963" y="271018"/>
                  </a:lnTo>
                  <a:lnTo>
                    <a:pt x="0" y="27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413" t="0" r="-1403" b="-17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8230790" y="8765381"/>
            <a:ext cx="9141916" cy="72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Real-world scale:</a:t>
            </a:r>
            <a:r>
              <a:rPr lang="en-US" sz="156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During Big Billion Days, Flipkart processes lakhs of orders per minute using this exact combination!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13612" y="597247"/>
            <a:ext cx="9718774" cy="160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Bollywood Style: The Drama of Data Flow (Interactive Demo)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988647" y="2568029"/>
            <a:ext cx="28575" cy="7045375"/>
            <a:chOff x="0" y="0"/>
            <a:chExt cx="38100" cy="93938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100" cy="9393809"/>
            </a:xfrm>
            <a:custGeom>
              <a:avLst/>
              <a:gdLst/>
              <a:ahLst/>
              <a:cxnLst/>
              <a:rect r="r" b="b" t="t" l="l"/>
              <a:pathLst>
                <a:path h="9393809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374759"/>
                  </a:lnTo>
                  <a:cubicBezTo>
                    <a:pt x="38100" y="9385300"/>
                    <a:pt x="29591" y="9393809"/>
                    <a:pt x="19050" y="9393809"/>
                  </a:cubicBezTo>
                  <a:cubicBezTo>
                    <a:pt x="8509" y="9393809"/>
                    <a:pt x="0" y="9385300"/>
                    <a:pt x="0" y="9374759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235106" y="2828776"/>
            <a:ext cx="733425" cy="28575"/>
            <a:chOff x="0" y="0"/>
            <a:chExt cx="977900" cy="38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77900" cy="38100"/>
            </a:xfrm>
            <a:custGeom>
              <a:avLst/>
              <a:gdLst/>
              <a:ahLst/>
              <a:cxnLst/>
              <a:rect r="r" b="b" t="t" l="l"/>
              <a:pathLst>
                <a:path h="38100" w="9779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58850" y="0"/>
                  </a:lnTo>
                  <a:cubicBezTo>
                    <a:pt x="969391" y="0"/>
                    <a:pt x="977900" y="8509"/>
                    <a:pt x="977900" y="19050"/>
                  </a:cubicBezTo>
                  <a:cubicBezTo>
                    <a:pt x="977900" y="29591"/>
                    <a:pt x="969391" y="38100"/>
                    <a:pt x="95885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708850" y="2563266"/>
            <a:ext cx="559594" cy="559594"/>
            <a:chOff x="0" y="0"/>
            <a:chExt cx="746125" cy="7461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733425" cy="733425"/>
            </a:xfrm>
            <a:custGeom>
              <a:avLst/>
              <a:gdLst/>
              <a:ahLst/>
              <a:cxnLst/>
              <a:rect r="r" b="b" t="t" l="l"/>
              <a:pathLst>
                <a:path h="733425" w="733425">
                  <a:moveTo>
                    <a:pt x="0" y="136906"/>
                  </a:moveTo>
                  <a:cubicBezTo>
                    <a:pt x="0" y="61341"/>
                    <a:pt x="61341" y="0"/>
                    <a:pt x="136906" y="0"/>
                  </a:cubicBezTo>
                  <a:lnTo>
                    <a:pt x="596519" y="0"/>
                  </a:lnTo>
                  <a:cubicBezTo>
                    <a:pt x="672084" y="0"/>
                    <a:pt x="733425" y="61341"/>
                    <a:pt x="733425" y="136906"/>
                  </a:cubicBezTo>
                  <a:lnTo>
                    <a:pt x="733425" y="596519"/>
                  </a:lnTo>
                  <a:cubicBezTo>
                    <a:pt x="733425" y="672084"/>
                    <a:pt x="672084" y="733425"/>
                    <a:pt x="596519" y="733425"/>
                  </a:cubicBezTo>
                  <a:lnTo>
                    <a:pt x="136906" y="733425"/>
                  </a:lnTo>
                  <a:cubicBezTo>
                    <a:pt x="61341" y="733425"/>
                    <a:pt x="0" y="672084"/>
                    <a:pt x="0" y="59651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6125" cy="746125"/>
            </a:xfrm>
            <a:custGeom>
              <a:avLst/>
              <a:gdLst/>
              <a:ahLst/>
              <a:cxnLst/>
              <a:rect r="r" b="b" t="t" l="l"/>
              <a:pathLst>
                <a:path h="746125" w="746125">
                  <a:moveTo>
                    <a:pt x="0" y="143256"/>
                  </a:moveTo>
                  <a:cubicBezTo>
                    <a:pt x="0" y="64135"/>
                    <a:pt x="64135" y="0"/>
                    <a:pt x="143256" y="0"/>
                  </a:cubicBezTo>
                  <a:lnTo>
                    <a:pt x="602869" y="0"/>
                  </a:lnTo>
                  <a:lnTo>
                    <a:pt x="602869" y="6350"/>
                  </a:lnTo>
                  <a:lnTo>
                    <a:pt x="602869" y="0"/>
                  </a:lnTo>
                  <a:cubicBezTo>
                    <a:pt x="681990" y="0"/>
                    <a:pt x="746125" y="64135"/>
                    <a:pt x="746125" y="143256"/>
                  </a:cubicBezTo>
                  <a:lnTo>
                    <a:pt x="746125" y="602869"/>
                  </a:lnTo>
                  <a:lnTo>
                    <a:pt x="739775" y="602869"/>
                  </a:lnTo>
                  <a:lnTo>
                    <a:pt x="746125" y="602869"/>
                  </a:lnTo>
                  <a:cubicBezTo>
                    <a:pt x="746125" y="681990"/>
                    <a:pt x="681990" y="746125"/>
                    <a:pt x="602869" y="746125"/>
                  </a:cubicBezTo>
                  <a:lnTo>
                    <a:pt x="602869" y="739775"/>
                  </a:lnTo>
                  <a:lnTo>
                    <a:pt x="602869" y="746125"/>
                  </a:lnTo>
                  <a:lnTo>
                    <a:pt x="143256" y="746125"/>
                  </a:lnTo>
                  <a:lnTo>
                    <a:pt x="143256" y="739775"/>
                  </a:lnTo>
                  <a:lnTo>
                    <a:pt x="143256" y="746125"/>
                  </a:lnTo>
                  <a:cubicBezTo>
                    <a:pt x="64135" y="746125"/>
                    <a:pt x="0" y="681990"/>
                    <a:pt x="0" y="602869"/>
                  </a:cubicBezTo>
                  <a:lnTo>
                    <a:pt x="0" y="143256"/>
                  </a:lnTo>
                  <a:lnTo>
                    <a:pt x="6350" y="143256"/>
                  </a:lnTo>
                  <a:lnTo>
                    <a:pt x="0" y="143256"/>
                  </a:lnTo>
                  <a:moveTo>
                    <a:pt x="12700" y="143256"/>
                  </a:moveTo>
                  <a:lnTo>
                    <a:pt x="12700" y="602869"/>
                  </a:lnTo>
                  <a:lnTo>
                    <a:pt x="6350" y="602869"/>
                  </a:lnTo>
                  <a:lnTo>
                    <a:pt x="12700" y="602869"/>
                  </a:lnTo>
                  <a:cubicBezTo>
                    <a:pt x="12700" y="675005"/>
                    <a:pt x="71120" y="733425"/>
                    <a:pt x="143256" y="733425"/>
                  </a:cubicBezTo>
                  <a:lnTo>
                    <a:pt x="602869" y="733425"/>
                  </a:lnTo>
                  <a:cubicBezTo>
                    <a:pt x="675005" y="733425"/>
                    <a:pt x="733425" y="675005"/>
                    <a:pt x="733425" y="602869"/>
                  </a:cubicBezTo>
                  <a:lnTo>
                    <a:pt x="733425" y="143256"/>
                  </a:lnTo>
                  <a:lnTo>
                    <a:pt x="739775" y="143256"/>
                  </a:lnTo>
                  <a:lnTo>
                    <a:pt x="733425" y="143256"/>
                  </a:lnTo>
                  <a:cubicBezTo>
                    <a:pt x="733425" y="71120"/>
                    <a:pt x="675005" y="12700"/>
                    <a:pt x="602869" y="12700"/>
                  </a:cubicBezTo>
                  <a:lnTo>
                    <a:pt x="143256" y="12700"/>
                  </a:lnTo>
                  <a:lnTo>
                    <a:pt x="143256" y="6350"/>
                  </a:lnTo>
                  <a:lnTo>
                    <a:pt x="143256" y="12700"/>
                  </a:lnTo>
                  <a:cubicBezTo>
                    <a:pt x="71120" y="12700"/>
                    <a:pt x="12700" y="71120"/>
                    <a:pt x="12700" y="143256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805291" y="2651969"/>
            <a:ext cx="366712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10972" y="2604344"/>
            <a:ext cx="3601939" cy="42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Act 1: The Hero (User) </a:t>
            </a:r>
            <a:r>
              <a:rPr lang="en-US" sz="237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🎬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10972" y="3094732"/>
            <a:ext cx="8221415" cy="86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You (the hero) want to book movie tickets on BookMyShow for the latest blockbuster.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235106" y="4712345"/>
            <a:ext cx="733425" cy="28575"/>
            <a:chOff x="0" y="0"/>
            <a:chExt cx="977900" cy="38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77900" cy="38100"/>
            </a:xfrm>
            <a:custGeom>
              <a:avLst/>
              <a:gdLst/>
              <a:ahLst/>
              <a:cxnLst/>
              <a:rect r="r" b="b" t="t" l="l"/>
              <a:pathLst>
                <a:path h="38100" w="9779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58850" y="0"/>
                  </a:lnTo>
                  <a:cubicBezTo>
                    <a:pt x="969391" y="0"/>
                    <a:pt x="977900" y="8509"/>
                    <a:pt x="977900" y="19050"/>
                  </a:cubicBezTo>
                  <a:cubicBezTo>
                    <a:pt x="977900" y="29591"/>
                    <a:pt x="969391" y="38100"/>
                    <a:pt x="95885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708850" y="4446835"/>
            <a:ext cx="559594" cy="559594"/>
            <a:chOff x="0" y="0"/>
            <a:chExt cx="746125" cy="74612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733425" cy="733425"/>
            </a:xfrm>
            <a:custGeom>
              <a:avLst/>
              <a:gdLst/>
              <a:ahLst/>
              <a:cxnLst/>
              <a:rect r="r" b="b" t="t" l="l"/>
              <a:pathLst>
                <a:path h="733425" w="733425">
                  <a:moveTo>
                    <a:pt x="0" y="136906"/>
                  </a:moveTo>
                  <a:cubicBezTo>
                    <a:pt x="0" y="61341"/>
                    <a:pt x="61341" y="0"/>
                    <a:pt x="136906" y="0"/>
                  </a:cubicBezTo>
                  <a:lnTo>
                    <a:pt x="596519" y="0"/>
                  </a:lnTo>
                  <a:cubicBezTo>
                    <a:pt x="672084" y="0"/>
                    <a:pt x="733425" y="61341"/>
                    <a:pt x="733425" y="136906"/>
                  </a:cubicBezTo>
                  <a:lnTo>
                    <a:pt x="733425" y="596519"/>
                  </a:lnTo>
                  <a:cubicBezTo>
                    <a:pt x="733425" y="672084"/>
                    <a:pt x="672084" y="733425"/>
                    <a:pt x="596519" y="733425"/>
                  </a:cubicBezTo>
                  <a:lnTo>
                    <a:pt x="136906" y="733425"/>
                  </a:lnTo>
                  <a:cubicBezTo>
                    <a:pt x="61341" y="733425"/>
                    <a:pt x="0" y="672084"/>
                    <a:pt x="0" y="59651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46125" cy="746125"/>
            </a:xfrm>
            <a:custGeom>
              <a:avLst/>
              <a:gdLst/>
              <a:ahLst/>
              <a:cxnLst/>
              <a:rect r="r" b="b" t="t" l="l"/>
              <a:pathLst>
                <a:path h="746125" w="746125">
                  <a:moveTo>
                    <a:pt x="0" y="143256"/>
                  </a:moveTo>
                  <a:cubicBezTo>
                    <a:pt x="0" y="64135"/>
                    <a:pt x="64135" y="0"/>
                    <a:pt x="143256" y="0"/>
                  </a:cubicBezTo>
                  <a:lnTo>
                    <a:pt x="602869" y="0"/>
                  </a:lnTo>
                  <a:lnTo>
                    <a:pt x="602869" y="6350"/>
                  </a:lnTo>
                  <a:lnTo>
                    <a:pt x="602869" y="0"/>
                  </a:lnTo>
                  <a:cubicBezTo>
                    <a:pt x="681990" y="0"/>
                    <a:pt x="746125" y="64135"/>
                    <a:pt x="746125" y="143256"/>
                  </a:cubicBezTo>
                  <a:lnTo>
                    <a:pt x="746125" y="602869"/>
                  </a:lnTo>
                  <a:lnTo>
                    <a:pt x="739775" y="602869"/>
                  </a:lnTo>
                  <a:lnTo>
                    <a:pt x="746125" y="602869"/>
                  </a:lnTo>
                  <a:cubicBezTo>
                    <a:pt x="746125" y="681990"/>
                    <a:pt x="681990" y="746125"/>
                    <a:pt x="602869" y="746125"/>
                  </a:cubicBezTo>
                  <a:lnTo>
                    <a:pt x="602869" y="739775"/>
                  </a:lnTo>
                  <a:lnTo>
                    <a:pt x="602869" y="746125"/>
                  </a:lnTo>
                  <a:lnTo>
                    <a:pt x="143256" y="746125"/>
                  </a:lnTo>
                  <a:lnTo>
                    <a:pt x="143256" y="739775"/>
                  </a:lnTo>
                  <a:lnTo>
                    <a:pt x="143256" y="746125"/>
                  </a:lnTo>
                  <a:cubicBezTo>
                    <a:pt x="64135" y="746125"/>
                    <a:pt x="0" y="681990"/>
                    <a:pt x="0" y="602869"/>
                  </a:cubicBezTo>
                  <a:lnTo>
                    <a:pt x="0" y="143256"/>
                  </a:lnTo>
                  <a:lnTo>
                    <a:pt x="6350" y="143256"/>
                  </a:lnTo>
                  <a:lnTo>
                    <a:pt x="0" y="143256"/>
                  </a:lnTo>
                  <a:moveTo>
                    <a:pt x="12700" y="143256"/>
                  </a:moveTo>
                  <a:lnTo>
                    <a:pt x="12700" y="602869"/>
                  </a:lnTo>
                  <a:lnTo>
                    <a:pt x="6350" y="602869"/>
                  </a:lnTo>
                  <a:lnTo>
                    <a:pt x="12700" y="602869"/>
                  </a:lnTo>
                  <a:cubicBezTo>
                    <a:pt x="12700" y="675005"/>
                    <a:pt x="71120" y="733425"/>
                    <a:pt x="143256" y="733425"/>
                  </a:cubicBezTo>
                  <a:lnTo>
                    <a:pt x="602869" y="733425"/>
                  </a:lnTo>
                  <a:cubicBezTo>
                    <a:pt x="675005" y="733425"/>
                    <a:pt x="733425" y="675005"/>
                    <a:pt x="733425" y="602869"/>
                  </a:cubicBezTo>
                  <a:lnTo>
                    <a:pt x="733425" y="143256"/>
                  </a:lnTo>
                  <a:lnTo>
                    <a:pt x="739775" y="143256"/>
                  </a:lnTo>
                  <a:lnTo>
                    <a:pt x="733425" y="143256"/>
                  </a:lnTo>
                  <a:cubicBezTo>
                    <a:pt x="733425" y="71120"/>
                    <a:pt x="675005" y="12700"/>
                    <a:pt x="602869" y="12700"/>
                  </a:cubicBezTo>
                  <a:lnTo>
                    <a:pt x="143256" y="12700"/>
                  </a:lnTo>
                  <a:lnTo>
                    <a:pt x="143256" y="6350"/>
                  </a:lnTo>
                  <a:lnTo>
                    <a:pt x="143256" y="12700"/>
                  </a:lnTo>
                  <a:cubicBezTo>
                    <a:pt x="71120" y="12700"/>
                    <a:pt x="12700" y="71120"/>
                    <a:pt x="12700" y="143256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7805291" y="4535538"/>
            <a:ext cx="366712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10972" y="4487913"/>
            <a:ext cx="4415581" cy="42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Act 2: The Messenger (API) </a:t>
            </a:r>
            <a:r>
              <a:rPr lang="en-US" sz="237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💌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10972" y="4978301"/>
            <a:ext cx="8221415" cy="86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API rushes to the ticket system like a loyal friend, shouting "My friend needs 2 tickets for 7 PM show!"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235106" y="6595914"/>
            <a:ext cx="733425" cy="28575"/>
            <a:chOff x="0" y="0"/>
            <a:chExt cx="977900" cy="381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77900" cy="38100"/>
            </a:xfrm>
            <a:custGeom>
              <a:avLst/>
              <a:gdLst/>
              <a:ahLst/>
              <a:cxnLst/>
              <a:rect r="r" b="b" t="t" l="l"/>
              <a:pathLst>
                <a:path h="38100" w="9779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58850" y="0"/>
                  </a:lnTo>
                  <a:cubicBezTo>
                    <a:pt x="969391" y="0"/>
                    <a:pt x="977900" y="8509"/>
                    <a:pt x="977900" y="19050"/>
                  </a:cubicBezTo>
                  <a:cubicBezTo>
                    <a:pt x="977900" y="29591"/>
                    <a:pt x="969391" y="38100"/>
                    <a:pt x="95885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7708850" y="6330404"/>
            <a:ext cx="559594" cy="559594"/>
            <a:chOff x="0" y="0"/>
            <a:chExt cx="746125" cy="74612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350" y="6350"/>
              <a:ext cx="733425" cy="733425"/>
            </a:xfrm>
            <a:custGeom>
              <a:avLst/>
              <a:gdLst/>
              <a:ahLst/>
              <a:cxnLst/>
              <a:rect r="r" b="b" t="t" l="l"/>
              <a:pathLst>
                <a:path h="733425" w="733425">
                  <a:moveTo>
                    <a:pt x="0" y="136906"/>
                  </a:moveTo>
                  <a:cubicBezTo>
                    <a:pt x="0" y="61341"/>
                    <a:pt x="61341" y="0"/>
                    <a:pt x="136906" y="0"/>
                  </a:cubicBezTo>
                  <a:lnTo>
                    <a:pt x="596519" y="0"/>
                  </a:lnTo>
                  <a:cubicBezTo>
                    <a:pt x="672084" y="0"/>
                    <a:pt x="733425" y="61341"/>
                    <a:pt x="733425" y="136906"/>
                  </a:cubicBezTo>
                  <a:lnTo>
                    <a:pt x="733425" y="596519"/>
                  </a:lnTo>
                  <a:cubicBezTo>
                    <a:pt x="733425" y="672084"/>
                    <a:pt x="672084" y="733425"/>
                    <a:pt x="596519" y="733425"/>
                  </a:cubicBezTo>
                  <a:lnTo>
                    <a:pt x="136906" y="733425"/>
                  </a:lnTo>
                  <a:cubicBezTo>
                    <a:pt x="61341" y="733425"/>
                    <a:pt x="0" y="672084"/>
                    <a:pt x="0" y="59651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46125" cy="746125"/>
            </a:xfrm>
            <a:custGeom>
              <a:avLst/>
              <a:gdLst/>
              <a:ahLst/>
              <a:cxnLst/>
              <a:rect r="r" b="b" t="t" l="l"/>
              <a:pathLst>
                <a:path h="746125" w="746125">
                  <a:moveTo>
                    <a:pt x="0" y="143256"/>
                  </a:moveTo>
                  <a:cubicBezTo>
                    <a:pt x="0" y="64135"/>
                    <a:pt x="64135" y="0"/>
                    <a:pt x="143256" y="0"/>
                  </a:cubicBezTo>
                  <a:lnTo>
                    <a:pt x="602869" y="0"/>
                  </a:lnTo>
                  <a:lnTo>
                    <a:pt x="602869" y="6350"/>
                  </a:lnTo>
                  <a:lnTo>
                    <a:pt x="602869" y="0"/>
                  </a:lnTo>
                  <a:cubicBezTo>
                    <a:pt x="681990" y="0"/>
                    <a:pt x="746125" y="64135"/>
                    <a:pt x="746125" y="143256"/>
                  </a:cubicBezTo>
                  <a:lnTo>
                    <a:pt x="746125" y="602869"/>
                  </a:lnTo>
                  <a:lnTo>
                    <a:pt x="739775" y="602869"/>
                  </a:lnTo>
                  <a:lnTo>
                    <a:pt x="746125" y="602869"/>
                  </a:lnTo>
                  <a:cubicBezTo>
                    <a:pt x="746125" y="681990"/>
                    <a:pt x="681990" y="746125"/>
                    <a:pt x="602869" y="746125"/>
                  </a:cubicBezTo>
                  <a:lnTo>
                    <a:pt x="602869" y="739775"/>
                  </a:lnTo>
                  <a:lnTo>
                    <a:pt x="602869" y="746125"/>
                  </a:lnTo>
                  <a:lnTo>
                    <a:pt x="143256" y="746125"/>
                  </a:lnTo>
                  <a:lnTo>
                    <a:pt x="143256" y="739775"/>
                  </a:lnTo>
                  <a:lnTo>
                    <a:pt x="143256" y="746125"/>
                  </a:lnTo>
                  <a:cubicBezTo>
                    <a:pt x="64135" y="746125"/>
                    <a:pt x="0" y="681990"/>
                    <a:pt x="0" y="602869"/>
                  </a:cubicBezTo>
                  <a:lnTo>
                    <a:pt x="0" y="143256"/>
                  </a:lnTo>
                  <a:lnTo>
                    <a:pt x="6350" y="143256"/>
                  </a:lnTo>
                  <a:lnTo>
                    <a:pt x="0" y="143256"/>
                  </a:lnTo>
                  <a:moveTo>
                    <a:pt x="12700" y="143256"/>
                  </a:moveTo>
                  <a:lnTo>
                    <a:pt x="12700" y="602869"/>
                  </a:lnTo>
                  <a:lnTo>
                    <a:pt x="6350" y="602869"/>
                  </a:lnTo>
                  <a:lnTo>
                    <a:pt x="12700" y="602869"/>
                  </a:lnTo>
                  <a:cubicBezTo>
                    <a:pt x="12700" y="675005"/>
                    <a:pt x="71120" y="733425"/>
                    <a:pt x="143256" y="733425"/>
                  </a:cubicBezTo>
                  <a:lnTo>
                    <a:pt x="602869" y="733425"/>
                  </a:lnTo>
                  <a:cubicBezTo>
                    <a:pt x="675005" y="733425"/>
                    <a:pt x="733425" y="675005"/>
                    <a:pt x="733425" y="602869"/>
                  </a:cubicBezTo>
                  <a:lnTo>
                    <a:pt x="733425" y="143256"/>
                  </a:lnTo>
                  <a:lnTo>
                    <a:pt x="739775" y="143256"/>
                  </a:lnTo>
                  <a:lnTo>
                    <a:pt x="733425" y="143256"/>
                  </a:lnTo>
                  <a:cubicBezTo>
                    <a:pt x="733425" y="71120"/>
                    <a:pt x="675005" y="12700"/>
                    <a:pt x="602869" y="12700"/>
                  </a:cubicBezTo>
                  <a:lnTo>
                    <a:pt x="143256" y="12700"/>
                  </a:lnTo>
                  <a:lnTo>
                    <a:pt x="143256" y="6350"/>
                  </a:lnTo>
                  <a:lnTo>
                    <a:pt x="143256" y="12700"/>
                  </a:lnTo>
                  <a:cubicBezTo>
                    <a:pt x="71120" y="12700"/>
                    <a:pt x="12700" y="71120"/>
                    <a:pt x="12700" y="143256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7805291" y="6419106"/>
            <a:ext cx="366712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210972" y="6371481"/>
            <a:ext cx="4990654" cy="42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Act 3: The Coordinator (Kafka) </a:t>
            </a:r>
            <a:r>
              <a:rPr lang="en-US" sz="237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🎪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210972" y="6861870"/>
            <a:ext cx="8221415" cy="86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Kafka coordinates the entire operation—alerting payment gateway, seat allocation, and SMS service simultaneously!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8235106" y="8479482"/>
            <a:ext cx="733425" cy="28575"/>
            <a:chOff x="0" y="0"/>
            <a:chExt cx="977900" cy="381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77900" cy="38100"/>
            </a:xfrm>
            <a:custGeom>
              <a:avLst/>
              <a:gdLst/>
              <a:ahLst/>
              <a:cxnLst/>
              <a:rect r="r" b="b" t="t" l="l"/>
              <a:pathLst>
                <a:path h="38100" w="9779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58850" y="0"/>
                  </a:lnTo>
                  <a:cubicBezTo>
                    <a:pt x="969391" y="0"/>
                    <a:pt x="977900" y="8509"/>
                    <a:pt x="977900" y="19050"/>
                  </a:cubicBezTo>
                  <a:cubicBezTo>
                    <a:pt x="977900" y="29591"/>
                    <a:pt x="969391" y="38100"/>
                    <a:pt x="95885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7708850" y="8213972"/>
            <a:ext cx="559594" cy="559594"/>
            <a:chOff x="0" y="0"/>
            <a:chExt cx="746125" cy="7461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6350" y="6350"/>
              <a:ext cx="733425" cy="733425"/>
            </a:xfrm>
            <a:custGeom>
              <a:avLst/>
              <a:gdLst/>
              <a:ahLst/>
              <a:cxnLst/>
              <a:rect r="r" b="b" t="t" l="l"/>
              <a:pathLst>
                <a:path h="733425" w="733425">
                  <a:moveTo>
                    <a:pt x="0" y="136906"/>
                  </a:moveTo>
                  <a:cubicBezTo>
                    <a:pt x="0" y="61341"/>
                    <a:pt x="61341" y="0"/>
                    <a:pt x="136906" y="0"/>
                  </a:cubicBezTo>
                  <a:lnTo>
                    <a:pt x="596519" y="0"/>
                  </a:lnTo>
                  <a:cubicBezTo>
                    <a:pt x="672084" y="0"/>
                    <a:pt x="733425" y="61341"/>
                    <a:pt x="733425" y="136906"/>
                  </a:cubicBezTo>
                  <a:lnTo>
                    <a:pt x="733425" y="596519"/>
                  </a:lnTo>
                  <a:cubicBezTo>
                    <a:pt x="733425" y="672084"/>
                    <a:pt x="672084" y="733425"/>
                    <a:pt x="596519" y="733425"/>
                  </a:cubicBezTo>
                  <a:lnTo>
                    <a:pt x="136906" y="733425"/>
                  </a:lnTo>
                  <a:cubicBezTo>
                    <a:pt x="61341" y="733425"/>
                    <a:pt x="0" y="672084"/>
                    <a:pt x="0" y="59651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46125" cy="746125"/>
            </a:xfrm>
            <a:custGeom>
              <a:avLst/>
              <a:gdLst/>
              <a:ahLst/>
              <a:cxnLst/>
              <a:rect r="r" b="b" t="t" l="l"/>
              <a:pathLst>
                <a:path h="746125" w="746125">
                  <a:moveTo>
                    <a:pt x="0" y="143256"/>
                  </a:moveTo>
                  <a:cubicBezTo>
                    <a:pt x="0" y="64135"/>
                    <a:pt x="64135" y="0"/>
                    <a:pt x="143256" y="0"/>
                  </a:cubicBezTo>
                  <a:lnTo>
                    <a:pt x="602869" y="0"/>
                  </a:lnTo>
                  <a:lnTo>
                    <a:pt x="602869" y="6350"/>
                  </a:lnTo>
                  <a:lnTo>
                    <a:pt x="602869" y="0"/>
                  </a:lnTo>
                  <a:cubicBezTo>
                    <a:pt x="681990" y="0"/>
                    <a:pt x="746125" y="64135"/>
                    <a:pt x="746125" y="143256"/>
                  </a:cubicBezTo>
                  <a:lnTo>
                    <a:pt x="746125" y="602869"/>
                  </a:lnTo>
                  <a:lnTo>
                    <a:pt x="739775" y="602869"/>
                  </a:lnTo>
                  <a:lnTo>
                    <a:pt x="746125" y="602869"/>
                  </a:lnTo>
                  <a:cubicBezTo>
                    <a:pt x="746125" y="681990"/>
                    <a:pt x="681990" y="746125"/>
                    <a:pt x="602869" y="746125"/>
                  </a:cubicBezTo>
                  <a:lnTo>
                    <a:pt x="602869" y="739775"/>
                  </a:lnTo>
                  <a:lnTo>
                    <a:pt x="602869" y="746125"/>
                  </a:lnTo>
                  <a:lnTo>
                    <a:pt x="143256" y="746125"/>
                  </a:lnTo>
                  <a:lnTo>
                    <a:pt x="143256" y="739775"/>
                  </a:lnTo>
                  <a:lnTo>
                    <a:pt x="143256" y="746125"/>
                  </a:lnTo>
                  <a:cubicBezTo>
                    <a:pt x="64135" y="746125"/>
                    <a:pt x="0" y="681990"/>
                    <a:pt x="0" y="602869"/>
                  </a:cubicBezTo>
                  <a:lnTo>
                    <a:pt x="0" y="143256"/>
                  </a:lnTo>
                  <a:lnTo>
                    <a:pt x="6350" y="143256"/>
                  </a:lnTo>
                  <a:lnTo>
                    <a:pt x="0" y="143256"/>
                  </a:lnTo>
                  <a:moveTo>
                    <a:pt x="12700" y="143256"/>
                  </a:moveTo>
                  <a:lnTo>
                    <a:pt x="12700" y="602869"/>
                  </a:lnTo>
                  <a:lnTo>
                    <a:pt x="6350" y="602869"/>
                  </a:lnTo>
                  <a:lnTo>
                    <a:pt x="12700" y="602869"/>
                  </a:lnTo>
                  <a:cubicBezTo>
                    <a:pt x="12700" y="675005"/>
                    <a:pt x="71120" y="733425"/>
                    <a:pt x="143256" y="733425"/>
                  </a:cubicBezTo>
                  <a:lnTo>
                    <a:pt x="602869" y="733425"/>
                  </a:lnTo>
                  <a:cubicBezTo>
                    <a:pt x="675005" y="733425"/>
                    <a:pt x="733425" y="675005"/>
                    <a:pt x="733425" y="602869"/>
                  </a:cubicBezTo>
                  <a:lnTo>
                    <a:pt x="733425" y="143256"/>
                  </a:lnTo>
                  <a:lnTo>
                    <a:pt x="739775" y="143256"/>
                  </a:lnTo>
                  <a:lnTo>
                    <a:pt x="733425" y="143256"/>
                  </a:lnTo>
                  <a:cubicBezTo>
                    <a:pt x="733425" y="71120"/>
                    <a:pt x="675005" y="12700"/>
                    <a:pt x="602869" y="12700"/>
                  </a:cubicBezTo>
                  <a:lnTo>
                    <a:pt x="143256" y="12700"/>
                  </a:lnTo>
                  <a:lnTo>
                    <a:pt x="143256" y="6350"/>
                  </a:lnTo>
                  <a:lnTo>
                    <a:pt x="143256" y="12700"/>
                  </a:lnTo>
                  <a:cubicBezTo>
                    <a:pt x="71120" y="12700"/>
                    <a:pt x="12700" y="71120"/>
                    <a:pt x="12700" y="143256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7805291" y="8302675"/>
            <a:ext cx="366712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210972" y="8255050"/>
            <a:ext cx="3055887" cy="42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Climax: Success! </a:t>
            </a:r>
            <a:r>
              <a:rPr lang="en-US" sz="237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🎉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210972" y="8745439"/>
            <a:ext cx="8221415" cy="86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Everything synchronizes perfectly—tickets booked, payment done, confirmation SMS sent. Interval time for samosas!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642026" y="996404"/>
            <a:ext cx="9861948" cy="1476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Common Pitfalls: When Things Go Wrong (Memes &amp; Solutions)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627739" y="2794248"/>
            <a:ext cx="4847481" cy="2944416"/>
            <a:chOff x="0" y="0"/>
            <a:chExt cx="6463308" cy="39258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9050" y="19050"/>
              <a:ext cx="6425311" cy="3887724"/>
            </a:xfrm>
            <a:custGeom>
              <a:avLst/>
              <a:gdLst/>
              <a:ahLst/>
              <a:cxnLst/>
              <a:rect r="r" b="b" t="t" l="l"/>
              <a:pathLst>
                <a:path h="3887724" w="6425311">
                  <a:moveTo>
                    <a:pt x="0" y="182880"/>
                  </a:moveTo>
                  <a:cubicBezTo>
                    <a:pt x="0" y="81915"/>
                    <a:pt x="82169" y="0"/>
                    <a:pt x="183642" y="0"/>
                  </a:cubicBezTo>
                  <a:lnTo>
                    <a:pt x="6241669" y="0"/>
                  </a:lnTo>
                  <a:cubicBezTo>
                    <a:pt x="6343015" y="0"/>
                    <a:pt x="6425311" y="81915"/>
                    <a:pt x="6425311" y="182880"/>
                  </a:cubicBezTo>
                  <a:lnTo>
                    <a:pt x="6425311" y="3704844"/>
                  </a:lnTo>
                  <a:cubicBezTo>
                    <a:pt x="6425311" y="3805809"/>
                    <a:pt x="6343142" y="3887724"/>
                    <a:pt x="6241669" y="3887724"/>
                  </a:cubicBezTo>
                  <a:lnTo>
                    <a:pt x="183642" y="3887724"/>
                  </a:lnTo>
                  <a:cubicBezTo>
                    <a:pt x="82296" y="3887724"/>
                    <a:pt x="0" y="3805809"/>
                    <a:pt x="0" y="3704844"/>
                  </a:cubicBezTo>
                  <a:close/>
                </a:path>
              </a:pathLst>
            </a:custGeom>
            <a:solidFill>
              <a:srgbClr val="05050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463411" cy="3925951"/>
            </a:xfrm>
            <a:custGeom>
              <a:avLst/>
              <a:gdLst/>
              <a:ahLst/>
              <a:cxnLst/>
              <a:rect r="r" b="b" t="t" l="l"/>
              <a:pathLst>
                <a:path h="3925951" w="6463411">
                  <a:moveTo>
                    <a:pt x="0" y="201930"/>
                  </a:moveTo>
                  <a:cubicBezTo>
                    <a:pt x="0" y="90297"/>
                    <a:pt x="90805" y="0"/>
                    <a:pt x="202692" y="0"/>
                  </a:cubicBezTo>
                  <a:lnTo>
                    <a:pt x="6260719" y="0"/>
                  </a:lnTo>
                  <a:lnTo>
                    <a:pt x="6260719" y="19050"/>
                  </a:lnTo>
                  <a:lnTo>
                    <a:pt x="6260719" y="0"/>
                  </a:lnTo>
                  <a:cubicBezTo>
                    <a:pt x="6372606" y="0"/>
                    <a:pt x="6463411" y="90297"/>
                    <a:pt x="6463411" y="201930"/>
                  </a:cubicBezTo>
                  <a:lnTo>
                    <a:pt x="6444361" y="201930"/>
                  </a:lnTo>
                  <a:lnTo>
                    <a:pt x="6463411" y="201930"/>
                  </a:lnTo>
                  <a:lnTo>
                    <a:pt x="6463411" y="3723894"/>
                  </a:lnTo>
                  <a:lnTo>
                    <a:pt x="6444361" y="3723894"/>
                  </a:lnTo>
                  <a:lnTo>
                    <a:pt x="6463411" y="3723894"/>
                  </a:lnTo>
                  <a:cubicBezTo>
                    <a:pt x="6463411" y="3835527"/>
                    <a:pt x="6372606" y="3925824"/>
                    <a:pt x="6260719" y="3925824"/>
                  </a:cubicBezTo>
                  <a:lnTo>
                    <a:pt x="6260719" y="3906774"/>
                  </a:lnTo>
                  <a:lnTo>
                    <a:pt x="6260719" y="3925824"/>
                  </a:lnTo>
                  <a:lnTo>
                    <a:pt x="202692" y="3925824"/>
                  </a:lnTo>
                  <a:lnTo>
                    <a:pt x="202692" y="3906774"/>
                  </a:lnTo>
                  <a:lnTo>
                    <a:pt x="202692" y="3925824"/>
                  </a:lnTo>
                  <a:cubicBezTo>
                    <a:pt x="90805" y="3925951"/>
                    <a:pt x="0" y="3835527"/>
                    <a:pt x="0" y="3723894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3723894"/>
                  </a:lnTo>
                  <a:lnTo>
                    <a:pt x="19050" y="3723894"/>
                  </a:lnTo>
                  <a:lnTo>
                    <a:pt x="38100" y="3723894"/>
                  </a:lnTo>
                  <a:cubicBezTo>
                    <a:pt x="38100" y="3814318"/>
                    <a:pt x="111633" y="3887724"/>
                    <a:pt x="202692" y="3887724"/>
                  </a:cubicBezTo>
                  <a:lnTo>
                    <a:pt x="6260719" y="3887724"/>
                  </a:lnTo>
                  <a:cubicBezTo>
                    <a:pt x="6351651" y="3887724"/>
                    <a:pt x="6425311" y="3814318"/>
                    <a:pt x="6425311" y="3723894"/>
                  </a:cubicBezTo>
                  <a:lnTo>
                    <a:pt x="6425311" y="201930"/>
                  </a:lnTo>
                  <a:cubicBezTo>
                    <a:pt x="6425311" y="111506"/>
                    <a:pt x="6351778" y="38100"/>
                    <a:pt x="6260719" y="38100"/>
                  </a:cubicBezTo>
                  <a:lnTo>
                    <a:pt x="202692" y="38100"/>
                  </a:lnTo>
                  <a:lnTo>
                    <a:pt x="202692" y="19050"/>
                  </a:lnTo>
                  <a:lnTo>
                    <a:pt x="202692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613451" y="2808535"/>
            <a:ext cx="114300" cy="2915841"/>
            <a:chOff x="0" y="0"/>
            <a:chExt cx="152400" cy="38877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2400" cy="3887851"/>
            </a:xfrm>
            <a:custGeom>
              <a:avLst/>
              <a:gdLst/>
              <a:ahLst/>
              <a:cxnLst/>
              <a:rect r="r" b="b" t="t" l="l"/>
              <a:pathLst>
                <a:path h="3887851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3811651"/>
                  </a:lnTo>
                  <a:cubicBezTo>
                    <a:pt x="152400" y="3853688"/>
                    <a:pt x="118237" y="3887851"/>
                    <a:pt x="76200" y="3887851"/>
                  </a:cubicBezTo>
                  <a:cubicBezTo>
                    <a:pt x="34163" y="3887851"/>
                    <a:pt x="0" y="3853688"/>
                    <a:pt x="0" y="3811651"/>
                  </a:cubicBez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980312" y="3022998"/>
            <a:ext cx="4188173" cy="38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"404 Not Found" Drama </a:t>
            </a:r>
            <a:r>
              <a:rPr lang="en-US" sz="218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😭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80312" y="3469332"/>
            <a:ext cx="4228059" cy="792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Problem:</a:t>
            </a: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API endpoint changed but nobody informed your app!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80312" y="4320480"/>
            <a:ext cx="4228059" cy="115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Solution:</a:t>
            </a: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Always use versioned APIs (like /v1/orders) and maintain proper documentation.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670631" y="2794248"/>
            <a:ext cx="4847630" cy="2944416"/>
            <a:chOff x="0" y="0"/>
            <a:chExt cx="6463507" cy="392588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9050" y="19050"/>
              <a:ext cx="6425438" cy="3887724"/>
            </a:xfrm>
            <a:custGeom>
              <a:avLst/>
              <a:gdLst/>
              <a:ahLst/>
              <a:cxnLst/>
              <a:rect r="r" b="b" t="t" l="l"/>
              <a:pathLst>
                <a:path h="3887724" w="6425438">
                  <a:moveTo>
                    <a:pt x="0" y="182880"/>
                  </a:moveTo>
                  <a:cubicBezTo>
                    <a:pt x="0" y="81915"/>
                    <a:pt x="82169" y="0"/>
                    <a:pt x="183642" y="0"/>
                  </a:cubicBezTo>
                  <a:lnTo>
                    <a:pt x="6241796" y="0"/>
                  </a:lnTo>
                  <a:cubicBezTo>
                    <a:pt x="6343142" y="0"/>
                    <a:pt x="6425438" y="81915"/>
                    <a:pt x="6425438" y="182880"/>
                  </a:cubicBezTo>
                  <a:lnTo>
                    <a:pt x="6425438" y="3704844"/>
                  </a:lnTo>
                  <a:cubicBezTo>
                    <a:pt x="6425438" y="3805809"/>
                    <a:pt x="6343269" y="3887724"/>
                    <a:pt x="6241796" y="3887724"/>
                  </a:cubicBezTo>
                  <a:lnTo>
                    <a:pt x="183642" y="3887724"/>
                  </a:lnTo>
                  <a:cubicBezTo>
                    <a:pt x="82296" y="3887724"/>
                    <a:pt x="0" y="3805809"/>
                    <a:pt x="0" y="3704844"/>
                  </a:cubicBezTo>
                  <a:close/>
                </a:path>
              </a:pathLst>
            </a:custGeom>
            <a:solidFill>
              <a:srgbClr val="05050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463538" cy="3925951"/>
            </a:xfrm>
            <a:custGeom>
              <a:avLst/>
              <a:gdLst/>
              <a:ahLst/>
              <a:cxnLst/>
              <a:rect r="r" b="b" t="t" l="l"/>
              <a:pathLst>
                <a:path h="3925951" w="6463538">
                  <a:moveTo>
                    <a:pt x="0" y="201930"/>
                  </a:moveTo>
                  <a:cubicBezTo>
                    <a:pt x="0" y="90297"/>
                    <a:pt x="90805" y="0"/>
                    <a:pt x="202692" y="0"/>
                  </a:cubicBezTo>
                  <a:lnTo>
                    <a:pt x="6260846" y="0"/>
                  </a:lnTo>
                  <a:lnTo>
                    <a:pt x="6260846" y="19050"/>
                  </a:lnTo>
                  <a:lnTo>
                    <a:pt x="6260846" y="0"/>
                  </a:lnTo>
                  <a:cubicBezTo>
                    <a:pt x="6372733" y="0"/>
                    <a:pt x="6463538" y="90297"/>
                    <a:pt x="6463538" y="201930"/>
                  </a:cubicBezTo>
                  <a:lnTo>
                    <a:pt x="6444488" y="201930"/>
                  </a:lnTo>
                  <a:lnTo>
                    <a:pt x="6463538" y="201930"/>
                  </a:lnTo>
                  <a:lnTo>
                    <a:pt x="6463538" y="3723894"/>
                  </a:lnTo>
                  <a:lnTo>
                    <a:pt x="6444488" y="3723894"/>
                  </a:lnTo>
                  <a:lnTo>
                    <a:pt x="6463538" y="3723894"/>
                  </a:lnTo>
                  <a:cubicBezTo>
                    <a:pt x="6463538" y="3835527"/>
                    <a:pt x="6372733" y="3925824"/>
                    <a:pt x="6260846" y="3925824"/>
                  </a:cubicBezTo>
                  <a:lnTo>
                    <a:pt x="6260846" y="3906774"/>
                  </a:lnTo>
                  <a:lnTo>
                    <a:pt x="6260846" y="3925824"/>
                  </a:lnTo>
                  <a:lnTo>
                    <a:pt x="202692" y="3925824"/>
                  </a:lnTo>
                  <a:lnTo>
                    <a:pt x="202692" y="3906774"/>
                  </a:lnTo>
                  <a:lnTo>
                    <a:pt x="202692" y="3925824"/>
                  </a:lnTo>
                  <a:cubicBezTo>
                    <a:pt x="90805" y="3925951"/>
                    <a:pt x="0" y="3835527"/>
                    <a:pt x="0" y="3723894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3723894"/>
                  </a:lnTo>
                  <a:lnTo>
                    <a:pt x="19050" y="3723894"/>
                  </a:lnTo>
                  <a:lnTo>
                    <a:pt x="38100" y="3723894"/>
                  </a:lnTo>
                  <a:cubicBezTo>
                    <a:pt x="38100" y="3814318"/>
                    <a:pt x="111633" y="3887724"/>
                    <a:pt x="202692" y="3887724"/>
                  </a:cubicBezTo>
                  <a:lnTo>
                    <a:pt x="6260846" y="3887724"/>
                  </a:lnTo>
                  <a:cubicBezTo>
                    <a:pt x="6351778" y="3887724"/>
                    <a:pt x="6425438" y="3814318"/>
                    <a:pt x="6425438" y="3723894"/>
                  </a:cubicBezTo>
                  <a:lnTo>
                    <a:pt x="6425438" y="201930"/>
                  </a:lnTo>
                  <a:cubicBezTo>
                    <a:pt x="6425438" y="111506"/>
                    <a:pt x="6351905" y="38100"/>
                    <a:pt x="6260846" y="38100"/>
                  </a:cubicBezTo>
                  <a:lnTo>
                    <a:pt x="202692" y="38100"/>
                  </a:lnTo>
                  <a:lnTo>
                    <a:pt x="202692" y="19050"/>
                  </a:lnTo>
                  <a:lnTo>
                    <a:pt x="202692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656344" y="2808535"/>
            <a:ext cx="114300" cy="2915841"/>
            <a:chOff x="0" y="0"/>
            <a:chExt cx="152400" cy="388778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2400" cy="3887851"/>
            </a:xfrm>
            <a:custGeom>
              <a:avLst/>
              <a:gdLst/>
              <a:ahLst/>
              <a:cxnLst/>
              <a:rect r="r" b="b" t="t" l="l"/>
              <a:pathLst>
                <a:path h="3887851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3811651"/>
                  </a:lnTo>
                  <a:cubicBezTo>
                    <a:pt x="152400" y="3853688"/>
                    <a:pt x="118237" y="3887851"/>
                    <a:pt x="76200" y="3887851"/>
                  </a:cubicBezTo>
                  <a:cubicBezTo>
                    <a:pt x="34163" y="3887851"/>
                    <a:pt x="0" y="3853688"/>
                    <a:pt x="0" y="3811651"/>
                  </a:cubicBez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3023205" y="3022998"/>
            <a:ext cx="4146500" cy="38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"Message Lost" Mystery </a:t>
            </a:r>
            <a:r>
              <a:rPr lang="en-US" sz="218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🕵️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23205" y="3469332"/>
            <a:ext cx="4228207" cy="792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Problem:</a:t>
            </a: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Kafka consumer crashed and missed important orders!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23205" y="4320480"/>
            <a:ext cx="4228207" cy="115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Solution:</a:t>
            </a: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Use consumer groups and commit offsets properly—Kafka remembers where you left off.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627739" y="5934075"/>
            <a:ext cx="4847481" cy="3294460"/>
            <a:chOff x="0" y="0"/>
            <a:chExt cx="6463308" cy="439261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9050" y="19050"/>
              <a:ext cx="6425184" cy="4354449"/>
            </a:xfrm>
            <a:custGeom>
              <a:avLst/>
              <a:gdLst/>
              <a:ahLst/>
              <a:cxnLst/>
              <a:rect r="r" b="b" t="t" l="l"/>
              <a:pathLst>
                <a:path h="4354449" w="6425184">
                  <a:moveTo>
                    <a:pt x="0" y="182880"/>
                  </a:moveTo>
                  <a:cubicBezTo>
                    <a:pt x="0" y="81915"/>
                    <a:pt x="82169" y="0"/>
                    <a:pt x="183388" y="0"/>
                  </a:cubicBezTo>
                  <a:lnTo>
                    <a:pt x="6241796" y="0"/>
                  </a:lnTo>
                  <a:cubicBezTo>
                    <a:pt x="6343142" y="0"/>
                    <a:pt x="6425184" y="81915"/>
                    <a:pt x="6425184" y="182880"/>
                  </a:cubicBezTo>
                  <a:lnTo>
                    <a:pt x="6425184" y="4171569"/>
                  </a:lnTo>
                  <a:cubicBezTo>
                    <a:pt x="6425184" y="4272534"/>
                    <a:pt x="6343015" y="4354449"/>
                    <a:pt x="6241796" y="4354449"/>
                  </a:cubicBezTo>
                  <a:lnTo>
                    <a:pt x="183388" y="4354449"/>
                  </a:lnTo>
                  <a:cubicBezTo>
                    <a:pt x="82042" y="4354449"/>
                    <a:pt x="0" y="4272534"/>
                    <a:pt x="0" y="4171569"/>
                  </a:cubicBezTo>
                  <a:close/>
                </a:path>
              </a:pathLst>
            </a:custGeom>
            <a:solidFill>
              <a:srgbClr val="05050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463284" cy="4392549"/>
            </a:xfrm>
            <a:custGeom>
              <a:avLst/>
              <a:gdLst/>
              <a:ahLst/>
              <a:cxnLst/>
              <a:rect r="r" b="b" t="t" l="l"/>
              <a:pathLst>
                <a:path h="4392549" w="6463284">
                  <a:moveTo>
                    <a:pt x="0" y="201930"/>
                  </a:moveTo>
                  <a:cubicBezTo>
                    <a:pt x="0" y="90424"/>
                    <a:pt x="90678" y="0"/>
                    <a:pt x="202438" y="0"/>
                  </a:cubicBezTo>
                  <a:lnTo>
                    <a:pt x="6260846" y="0"/>
                  </a:lnTo>
                  <a:lnTo>
                    <a:pt x="6260846" y="19050"/>
                  </a:lnTo>
                  <a:lnTo>
                    <a:pt x="6260846" y="0"/>
                  </a:lnTo>
                  <a:cubicBezTo>
                    <a:pt x="6372606" y="0"/>
                    <a:pt x="6463284" y="90424"/>
                    <a:pt x="6463284" y="201930"/>
                  </a:cubicBezTo>
                  <a:lnTo>
                    <a:pt x="6444234" y="201930"/>
                  </a:lnTo>
                  <a:lnTo>
                    <a:pt x="6463284" y="201930"/>
                  </a:lnTo>
                  <a:lnTo>
                    <a:pt x="6463284" y="4190619"/>
                  </a:lnTo>
                  <a:lnTo>
                    <a:pt x="6444234" y="4190619"/>
                  </a:lnTo>
                  <a:lnTo>
                    <a:pt x="6463284" y="4190619"/>
                  </a:lnTo>
                  <a:cubicBezTo>
                    <a:pt x="6463284" y="4302252"/>
                    <a:pt x="6372606" y="4392549"/>
                    <a:pt x="6260846" y="4392549"/>
                  </a:cubicBezTo>
                  <a:lnTo>
                    <a:pt x="6260846" y="4373499"/>
                  </a:lnTo>
                  <a:lnTo>
                    <a:pt x="6260846" y="4392549"/>
                  </a:lnTo>
                  <a:lnTo>
                    <a:pt x="202438" y="4392549"/>
                  </a:lnTo>
                  <a:lnTo>
                    <a:pt x="202438" y="4373499"/>
                  </a:lnTo>
                  <a:lnTo>
                    <a:pt x="202438" y="4392549"/>
                  </a:lnTo>
                  <a:cubicBezTo>
                    <a:pt x="90678" y="4392549"/>
                    <a:pt x="0" y="4302125"/>
                    <a:pt x="0" y="4190619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190619"/>
                  </a:lnTo>
                  <a:lnTo>
                    <a:pt x="19050" y="4190619"/>
                  </a:lnTo>
                  <a:lnTo>
                    <a:pt x="38100" y="4190619"/>
                  </a:lnTo>
                  <a:cubicBezTo>
                    <a:pt x="38100" y="4281043"/>
                    <a:pt x="111633" y="4354449"/>
                    <a:pt x="202438" y="4354449"/>
                  </a:cubicBezTo>
                  <a:lnTo>
                    <a:pt x="6260846" y="4354449"/>
                  </a:lnTo>
                  <a:cubicBezTo>
                    <a:pt x="6351651" y="4354449"/>
                    <a:pt x="6425184" y="4281043"/>
                    <a:pt x="6425184" y="4190619"/>
                  </a:cubicBezTo>
                  <a:lnTo>
                    <a:pt x="6425184" y="201930"/>
                  </a:lnTo>
                  <a:cubicBezTo>
                    <a:pt x="6425184" y="111506"/>
                    <a:pt x="6351651" y="38100"/>
                    <a:pt x="6260846" y="38100"/>
                  </a:cubicBezTo>
                  <a:lnTo>
                    <a:pt x="202438" y="38100"/>
                  </a:lnTo>
                  <a:lnTo>
                    <a:pt x="202438" y="19050"/>
                  </a:lnTo>
                  <a:lnTo>
                    <a:pt x="202438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7613451" y="5948362"/>
            <a:ext cx="114300" cy="3265885"/>
            <a:chOff x="0" y="0"/>
            <a:chExt cx="152400" cy="435451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52400" cy="4354576"/>
            </a:xfrm>
            <a:custGeom>
              <a:avLst/>
              <a:gdLst/>
              <a:ahLst/>
              <a:cxnLst/>
              <a:rect r="r" b="b" t="t" l="l"/>
              <a:pathLst>
                <a:path h="4354576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4278376"/>
                  </a:lnTo>
                  <a:cubicBezTo>
                    <a:pt x="152400" y="4320413"/>
                    <a:pt x="118237" y="4354576"/>
                    <a:pt x="76200" y="4354576"/>
                  </a:cubicBezTo>
                  <a:cubicBezTo>
                    <a:pt x="34163" y="4354576"/>
                    <a:pt x="0" y="4320413"/>
                    <a:pt x="0" y="4278376"/>
                  </a:cubicBez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7980312" y="6162824"/>
            <a:ext cx="4228059" cy="738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"Timeout Timeout" Comedy </a:t>
            </a:r>
            <a:r>
              <a:rPr lang="en-US" sz="218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980312" y="6959204"/>
            <a:ext cx="4228059" cy="792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Problem:</a:t>
            </a: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API takes forever to respond, users get frustrated and abandon carts!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980312" y="7810351"/>
            <a:ext cx="4228059" cy="115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Solution:</a:t>
            </a: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Set reasonable timeouts, implement retries, and use async processing with Kafka for heavy tasks.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DAG2zXmlKew</dc:identifier>
  <dcterms:modified xsi:type="dcterms:W3CDTF">2011-08-01T06:04:30Z</dcterms:modified>
  <cp:revision>1</cp:revision>
</cp:coreProperties>
</file>